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66" r:id="rId7"/>
    <p:sldId id="259" r:id="rId8"/>
    <p:sldId id="260" r:id="rId9"/>
    <p:sldId id="261" r:id="rId10"/>
    <p:sldId id="275" r:id="rId11"/>
    <p:sldId id="273" r:id="rId12"/>
    <p:sldId id="276" r:id="rId13"/>
    <p:sldId id="278" r:id="rId14"/>
    <p:sldId id="271" r:id="rId15"/>
    <p:sldId id="267" r:id="rId16"/>
    <p:sldId id="277" r:id="rId17"/>
    <p:sldId id="262" r:id="rId18"/>
    <p:sldId id="279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29CC46-FEF1-22DF-910B-98E9A5D39297}" name="임동휘" initials="임동" userId="S::20171595@o365.hanbat.ac.kr::80dcf31d-c901-4900-a722-d014d22c558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9597"/>
    <a:srgbClr val="F4F4F4"/>
    <a:srgbClr val="E7E7E7"/>
    <a:srgbClr val="C6C7CA"/>
    <a:srgbClr val="666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6E363-3CFB-45B2-B37D-038542D4F9C1}" v="1" dt="2022-10-25T06:25:07.407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7007" autoAdjust="0"/>
  </p:normalViewPr>
  <p:slideViewPr>
    <p:cSldViewPr snapToGrid="0">
      <p:cViewPr varScale="1">
        <p:scale>
          <a:sx n="44" d="100"/>
          <a:sy n="44" d="100"/>
        </p:scale>
        <p:origin x="133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재건" userId="S::20171619@o365.hanbat.ac.kr::1f93edf2-781c-4bf4-8d37-ec3ecb61b415" providerId="AD" clId="Web-{62C6E363-3CFB-45B2-B37D-038542D4F9C1}"/>
    <pc:docChg chg="sldOrd">
      <pc:chgData name="유재건" userId="S::20171619@o365.hanbat.ac.kr::1f93edf2-781c-4bf4-8d37-ec3ecb61b415" providerId="AD" clId="Web-{62C6E363-3CFB-45B2-B37D-038542D4F9C1}" dt="2022-10-25T06:25:07.407" v="0"/>
      <pc:docMkLst>
        <pc:docMk/>
      </pc:docMkLst>
      <pc:sldChg chg="ord">
        <pc:chgData name="유재건" userId="S::20171619@o365.hanbat.ac.kr::1f93edf2-781c-4bf4-8d37-ec3ecb61b415" providerId="AD" clId="Web-{62C6E363-3CFB-45B2-B37D-038542D4F9C1}" dt="2022-10-25T06:25:07.407" v="0"/>
        <pc:sldMkLst>
          <pc:docMk/>
          <pc:sldMk cId="0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CA939-73D3-1743-8196-410368D484D7}" type="datetimeFigureOut">
              <a:rPr kumimoji="1" lang="ko-Kore-KR" altLang="en-US" smtClean="0"/>
              <a:t>10/24/2022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72BCB-D3ED-C64F-BF2C-C50C6CDF47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609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지금부터 유재건</a:t>
            </a:r>
            <a:r>
              <a:rPr kumimoji="1" lang="en-US" altLang="ko-Kore-KR"/>
              <a:t>, </a:t>
            </a:r>
            <a:r>
              <a:rPr kumimoji="1" lang="ko-Kore-KR" altLang="en-US"/>
              <a:t>함규식</a:t>
            </a:r>
            <a:r>
              <a:rPr kumimoji="1" lang="en-US" altLang="ko-Kore-KR"/>
              <a:t>, </a:t>
            </a:r>
            <a:r>
              <a:rPr kumimoji="1" lang="ko-Kore-KR" altLang="en-US"/>
              <a:t>임동휘 팀의 </a:t>
            </a:r>
            <a:r>
              <a:rPr kumimoji="1" lang="en-US" altLang="ko-Kore-KR"/>
              <a:t>2</a:t>
            </a:r>
            <a:r>
              <a:rPr kumimoji="1" lang="en-US" altLang="ko-KR"/>
              <a:t>022</a:t>
            </a:r>
            <a:r>
              <a:rPr kumimoji="1" lang="ko-KR" altLang="en-US"/>
              <a:t>년 </a:t>
            </a:r>
            <a:r>
              <a:rPr kumimoji="1" lang="ko-Kore-KR" altLang="en-US"/>
              <a:t>캡스톤디자인 최종발표를 시작하도록 하겠습니다</a:t>
            </a:r>
            <a:r>
              <a:rPr kumimoji="1" lang="en-US" altLang="ko-Kore-KR"/>
              <a:t>.</a:t>
            </a:r>
          </a:p>
          <a:p>
            <a:r>
              <a:rPr kumimoji="1" lang="ko-Kore-KR" altLang="en-US"/>
              <a:t>저희 조의 주제는 지문을 이용한 블록체인기반 신원인증 플랫폼 개발 입니다</a:t>
            </a:r>
            <a:r>
              <a:rPr kumimoji="1" lang="en-US" altLang="ko-Kore-KR"/>
              <a:t>.</a:t>
            </a:r>
            <a:r>
              <a:rPr kumimoji="1" lang="ko-Kore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7668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이후 알고리즘은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/>
              <a:t>오픈 소스 알고리즘을 사용하였습니다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알고리즘은 이용하여 지문의 특징점을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찾은 </a:t>
            </a:r>
            <a:r>
              <a:rPr kumimoji="1" lang="ko-KR" altLang="en-US" dirty="0" err="1"/>
              <a:t>특징점간의</a:t>
            </a:r>
            <a:r>
              <a:rPr kumimoji="1" lang="ko-KR" altLang="en-US" dirty="0"/>
              <a:t> 거리를 이용하여 일치 여부를 확인하는 알고리즘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보이시는  첫번째 사진은 예시 사진입니다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서로 다른 지문을 입력해 </a:t>
            </a:r>
            <a:r>
              <a:rPr kumimoji="1" lang="ko-KR" altLang="en-US" dirty="0" err="1"/>
              <a:t>주었을때</a:t>
            </a:r>
            <a:r>
              <a:rPr kumimoji="1" lang="ko-KR" altLang="en-US" dirty="0"/>
              <a:t> 일치 하지 않는다는 문구를 반환해 주는 반면 아래와 같이 같은 손가락이지만 다른 위치에 존재해도 일치한다는 문구를 반환해 </a:t>
            </a:r>
            <a:r>
              <a:rPr kumimoji="1" lang="ko-KR" altLang="en-US" dirty="0" err="1"/>
              <a:t>주는것을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확인할수</a:t>
            </a:r>
            <a:r>
              <a:rPr kumimoji="1" lang="ko-KR" altLang="en-US" dirty="0"/>
              <a:t>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3517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데모 영상입니다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영상은 크롬을 이용하여 두개의 컴퓨터의 화면을 한 화면에서 보여주는 영상입니다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왼쪽 의 터미널화면은 블록체인 서버가 돌아가는 환경이고</a:t>
            </a:r>
            <a:endParaRPr kumimoji="1" lang="en-US" altLang="ko-KR" dirty="0"/>
          </a:p>
          <a:p>
            <a:r>
              <a:rPr kumimoji="1" lang="ko-KR" altLang="en-US" dirty="0" err="1"/>
              <a:t>가운대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오른쪽 화면은 각 애플리케이션이 작동하는 컴퓨터의 콘솔 화면과 애플리케이션 에뮬레이터 화면입니다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2453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팀원 소개 및 세부 역할입니다</a:t>
            </a:r>
            <a:r>
              <a:rPr kumimoji="1" lang="en-US" altLang="ko-Kore-KR"/>
              <a:t>.</a:t>
            </a:r>
          </a:p>
          <a:p>
            <a:r>
              <a:rPr kumimoji="1" lang="ko-Kore-KR" altLang="en-US"/>
              <a:t>팀장 유재건은 하이퍼레저 패브릭 네트워크 구축과 웹 서비스 기반 클라이언트 애플리케이션 개발을 담당할 계획입니다</a:t>
            </a:r>
            <a:r>
              <a:rPr kumimoji="1" lang="en-US" altLang="ko-Kore-KR"/>
              <a:t>.</a:t>
            </a:r>
          </a:p>
          <a:p>
            <a:r>
              <a:rPr kumimoji="1" lang="ko-Kore-KR" altLang="en-US"/>
              <a:t>팀원 함규식은 지문정보를 추출하고 일치 여부 모델</a:t>
            </a:r>
            <a:r>
              <a:rPr kumimoji="1" lang="en-US" altLang="ko-Kore-KR"/>
              <a:t> </a:t>
            </a:r>
            <a:r>
              <a:rPr kumimoji="1" lang="ko-Kore-KR" altLang="en-US"/>
              <a:t>과 클라이언트 애플리케이션 개발을 담당할 계획입니다</a:t>
            </a:r>
            <a:r>
              <a:rPr kumimoji="1" lang="en-US" altLang="ko-Kore-KR"/>
              <a:t>.</a:t>
            </a:r>
          </a:p>
          <a:p>
            <a:r>
              <a:rPr kumimoji="1" lang="ko-Kore-KR" altLang="en-US"/>
              <a:t>팀원 임동휘는 반응형 웹</a:t>
            </a:r>
            <a:r>
              <a:rPr kumimoji="1" lang="en-US" altLang="ko-Kore-KR"/>
              <a:t>/</a:t>
            </a:r>
            <a:r>
              <a:rPr kumimoji="1" lang="ko-Kore-KR" altLang="en-US"/>
              <a:t>앱 애플리케이션을 개발하고 디자인할 계획이며 하이퍼레저의 체인코드를 작성</a:t>
            </a:r>
            <a:r>
              <a:rPr kumimoji="1" lang="en-US" altLang="ko-Kore-KR"/>
              <a:t>, </a:t>
            </a:r>
            <a:r>
              <a:rPr kumimoji="1" lang="ko-Kore-KR" altLang="en-US"/>
              <a:t>설치를 담당할 계획입니다</a:t>
            </a:r>
            <a:r>
              <a:rPr kumimoji="1" lang="en-US" altLang="ko-Kore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9189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세부계획은 아래와 같습니다</a:t>
            </a:r>
            <a:r>
              <a:rPr kumimoji="1" lang="en-US" altLang="ko-Kore-KR" dirty="0"/>
              <a:t>.</a:t>
            </a:r>
          </a:p>
          <a:p>
            <a:r>
              <a:rPr kumimoji="1" lang="ko-KR" altLang="en-US" dirty="0"/>
              <a:t>시작은 </a:t>
            </a:r>
            <a:r>
              <a:rPr kumimoji="1" lang="ko-KR" altLang="en-US" dirty="0" err="1"/>
              <a:t>하이퍼레저</a:t>
            </a:r>
            <a:r>
              <a:rPr kumimoji="1" lang="ko-KR" altLang="en-US" dirty="0"/>
              <a:t> 패브릭 네트워크를 구축과 지문과 관련된 인공지능 모델을 개발할 계획입니다</a:t>
            </a:r>
            <a:endParaRPr kumimoji="1" lang="en-US" altLang="ko-KR" dirty="0"/>
          </a:p>
          <a:p>
            <a:r>
              <a:rPr kumimoji="1" lang="ko-Kore-KR" altLang="en-US" dirty="0"/>
              <a:t>이후 체인코의 작성 및 설치를 진행하면서 애플리케이션의 개발과 디자인을 시작할 계획입니다</a:t>
            </a:r>
            <a:r>
              <a:rPr kumimoji="1" lang="en-US" altLang="ko-Kore-KR" dirty="0"/>
              <a:t>.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추가적인 수정과 오류 해결을 위해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월 전에 마무리를 </a:t>
            </a:r>
            <a:r>
              <a:rPr kumimoji="1" lang="ko-KR" altLang="en-US" dirty="0" err="1"/>
              <a:t>하는것이</a:t>
            </a:r>
            <a:r>
              <a:rPr kumimoji="1" lang="ko-KR" altLang="en-US" dirty="0"/>
              <a:t> 저희 조의 목표입니다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523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이상으로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2022</a:t>
            </a:r>
            <a:r>
              <a:rPr kumimoji="1" lang="ko-KR" altLang="en-US" dirty="0"/>
              <a:t>년 </a:t>
            </a:r>
            <a:r>
              <a:rPr kumimoji="1" lang="ko-KR" altLang="en-US" dirty="0" err="1"/>
              <a:t>캡스톤디자인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유재건팀의 발표 마치도록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4390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아래는 저희 </a:t>
            </a:r>
            <a:r>
              <a:rPr kumimoji="1" lang="ko-KR" altLang="en-US" dirty="0" err="1"/>
              <a:t>캡스톤</a:t>
            </a:r>
            <a:r>
              <a:rPr kumimoji="1" lang="ko-KR" altLang="en-US" dirty="0"/>
              <a:t> 진행하면서 아이디어를 구성하는데 참고했던 문헌과 사용했던 소스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발표자료 제작에 사용한 출처입니다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833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발표는 프로젝트</a:t>
            </a:r>
            <a:r>
              <a:rPr kumimoji="1" lang="ko-KR" altLang="en-US"/>
              <a:t> 내용과</a:t>
            </a:r>
            <a:r>
              <a:rPr kumimoji="1" lang="en-US" altLang="ko-Kore-KR"/>
              <a:t> </a:t>
            </a:r>
            <a:r>
              <a:rPr kumimoji="1" lang="ko-Kore-KR" altLang="en-US"/>
              <a:t>아이디어 소개</a:t>
            </a:r>
            <a:r>
              <a:rPr kumimoji="1" lang="en-US" altLang="ko-Kore-KR"/>
              <a:t>, </a:t>
            </a:r>
            <a:r>
              <a:rPr kumimoji="1" lang="ko-KR" altLang="en-US"/>
              <a:t>주요 기능 </a:t>
            </a:r>
            <a:r>
              <a:rPr kumimoji="1" lang="ko-Kore-KR" altLang="en-US"/>
              <a:t>구성요소</a:t>
            </a:r>
            <a:r>
              <a:rPr kumimoji="1" lang="en-US" altLang="ko-Kore-KR"/>
              <a:t>, </a:t>
            </a:r>
            <a:r>
              <a:rPr kumimoji="1" lang="ko-Kore-KR" altLang="en-US"/>
              <a:t>시스템 순서도</a:t>
            </a:r>
            <a:r>
              <a:rPr kumimoji="1" lang="ko-KR" altLang="en-US"/>
              <a:t> 설명</a:t>
            </a:r>
            <a:r>
              <a:rPr kumimoji="1" lang="en-US" altLang="ko-Kore-KR"/>
              <a:t>,</a:t>
            </a:r>
            <a:r>
              <a:rPr kumimoji="1" lang="ko-KR" altLang="en-US"/>
              <a:t> 현재까지 구현된 기능의 테스트 결과</a:t>
            </a:r>
            <a:r>
              <a:rPr kumimoji="1" lang="en-US" altLang="ko-KR"/>
              <a:t>,</a:t>
            </a:r>
            <a:r>
              <a:rPr kumimoji="1" lang="en-US" altLang="ko-Kore-KR"/>
              <a:t> </a:t>
            </a:r>
            <a:r>
              <a:rPr kumimoji="1" lang="ko-Kore-KR" altLang="en-US"/>
              <a:t>팀원 소개 및 세부 역활</a:t>
            </a:r>
            <a:r>
              <a:rPr kumimoji="1" lang="en-US" altLang="ko-Kore-KR"/>
              <a:t>,</a:t>
            </a:r>
            <a:r>
              <a:rPr kumimoji="1" lang="ko-KR" altLang="en-US"/>
              <a:t> 마지막으로 현재까지 구현된 프로젝트의 데모 구동영상</a:t>
            </a:r>
            <a:r>
              <a:rPr kumimoji="1" lang="ko-Kore-KR" altLang="en-US"/>
              <a:t> 순으로 진행하도록 하겠습니다</a:t>
            </a:r>
            <a:r>
              <a:rPr kumimoji="1" lang="en-US" altLang="ko-Kore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9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개발 동기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최근 뉴스를 보면 미성년자를 비롯한 여러 연령대에서 신분증 관련 범죄는 끊임없이 발생함을 알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신분증을 습득해 도용 하는 것이 아닌 위조 범죄 또한 끊임없이 발생함 또한 알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해당 범죄의 발생 원인으로는 신분증의 물리적인 특성이 한 몫을 차지한다고 판단됩니다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현재 위조 신분증을 만드는 방법 중 하나인 분실 신분증을 조작해 만드는 방법처럼 물질적인 물체는 도용이 비교적 쉽다는 단점이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이러한</a:t>
            </a:r>
            <a:r>
              <a:rPr kumimoji="1" lang="ko-KR" altLang="en-US" dirty="0"/>
              <a:t> 상황속에서 블록체인이라는 기술이 등장했습니다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블록체인은 고유 특징으로 위</a:t>
            </a:r>
            <a:r>
              <a:rPr kumimoji="1" lang="en-US" altLang="ko-KR" dirty="0"/>
              <a:t>,</a:t>
            </a:r>
            <a:r>
              <a:rPr kumimoji="1" lang="ko-KR" altLang="en-US" dirty="0"/>
              <a:t>변조가 어렵다는 장점을 가지고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저희는 블록체인을 이용해 생활에 더욱 편리하고 범죄예방에도 효과적인 방법을 생각해 보았습니다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0473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등장하는 신원 인증들은 본인명의의 핸드폰을 기준으로 인증이 필요합니다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하드웨어에 정보가 저장되어 있어 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변조의 위험이 있다는 단점이 존재합니다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사용자들의 지문과 같은 생체정보를 블록체인 내부에 저장 해 두고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인증 할 때 마다 사용하는 방식을 사용하면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아날로그 지갑의 필요성과 하드웨어의 의존성이 작아지고 보안에도 강한 본인인증이 가능할 것이라고 생각했습니다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멀리 나아가 세계 각국에서의 정보를 하나의 블록체인속 각기 다른 조직에 담는다면 밀 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출국과 같은 범죄 또한 예방할 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있을것으로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생각했습니다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1903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저의 작품의 구성요소로는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하이퍼레저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페브릭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네트워크와 이와 연동하는 애플리케이션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후면카메라로 지문인식을 인식하고 비교하는 모델을 필요로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하이퍼레저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페브릭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부분에서는 노드들을 컨테이너에 띄우고 연결하기위한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체인코드를 작성하기 위해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언어</a:t>
            </a:r>
            <a:r>
              <a:rPr lang="ko-Kore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네트워크와 연동하는 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 애플리케이션을 개발하기 위해선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nods.js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 native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후면 카메라로 지문을 인식하고 비교하기 위해선 파이썬 언어로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opencv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라이브러리를 사용했습니다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아직 클라우드 서버에 배포하지 않았지만 자동화를 위해 아마존 웹 서비스를 이용할 계획입니다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891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순서도입니다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039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현재까지 구현 완료된 주요 기능을 소개하도록 하겠습니다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첫째는 회원가입 입니다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ko-KR" altLang="en-US" dirty="0"/>
              <a:t>다음 사진은 현재 개발한 애플리케이션의 </a:t>
            </a:r>
            <a:r>
              <a:rPr kumimoji="1" lang="en-US" altLang="ko-KR" dirty="0" err="1"/>
              <a:t>ui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회원가입은 회원정보를 입력한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지문을 촬영해 회원가입을 하는 방법으로 구현하였습니다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이는 일치 여부를 확인할 지문을 블록체인 내부에 저장하기 </a:t>
            </a:r>
            <a:r>
              <a:rPr kumimoji="1" lang="ko-KR" altLang="en-US" dirty="0" err="1"/>
              <a:t>위함입니다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6021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주요 기능은 프로젝트의 핵심 기능인 신원 인증입니다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회원 완료가 된 유저는 </a:t>
            </a:r>
            <a:r>
              <a:rPr kumimoji="1" lang="en-US" altLang="ko-KR" dirty="0"/>
              <a:t>user id</a:t>
            </a:r>
            <a:r>
              <a:rPr kumimoji="1" lang="ko-KR" altLang="en-US" dirty="0"/>
              <a:t>와 지문을 </a:t>
            </a:r>
            <a:r>
              <a:rPr kumimoji="1" lang="ko-KR" altLang="en-US" dirty="0" err="1"/>
              <a:t>입력함으로서</a:t>
            </a:r>
            <a:r>
              <a:rPr kumimoji="1" lang="ko-KR" altLang="en-US" dirty="0"/>
              <a:t> 신원 인증을 </a:t>
            </a:r>
            <a:r>
              <a:rPr kumimoji="1" lang="ko-KR" altLang="en-US" dirty="0" err="1"/>
              <a:t>할수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5887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지문 </a:t>
            </a:r>
            <a:r>
              <a:rPr kumimoji="1" lang="ko-KR" altLang="en-US" dirty="0" err="1"/>
              <a:t>추출부분입니다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왼쪽 첫번째 사진은 후면 카메라를 이용하여 촬영한 사진입니다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해당 사진에서 </a:t>
            </a:r>
            <a:r>
              <a:rPr kumimoji="1" lang="en-US" altLang="ko-KR" dirty="0"/>
              <a:t>cv2</a:t>
            </a:r>
            <a:r>
              <a:rPr kumimoji="1" lang="ko-KR" altLang="en-US" dirty="0"/>
              <a:t>라이브러리를 이용하여 </a:t>
            </a:r>
            <a:r>
              <a:rPr kumimoji="1" lang="en-US" altLang="ko-KR" dirty="0" err="1"/>
              <a:t>grabcut</a:t>
            </a:r>
            <a:r>
              <a:rPr kumimoji="1" lang="ko-KR" altLang="en-US" dirty="0"/>
              <a:t>함수를 활용해 손가락 부분만을 추출하였습니다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사진을 흑백으로 처리한후 명도를 변경하고 </a:t>
            </a:r>
            <a:r>
              <a:rPr kumimoji="1" lang="ko-KR" altLang="en-US" dirty="0" err="1"/>
              <a:t>쓰레쉬홀드</a:t>
            </a:r>
            <a:r>
              <a:rPr kumimoji="1" lang="ko-KR" altLang="en-US" dirty="0"/>
              <a:t> 필터를 이용하여 </a:t>
            </a:r>
            <a:r>
              <a:rPr kumimoji="1" lang="ko-KR" altLang="en-US" dirty="0" err="1"/>
              <a:t>경계값을</a:t>
            </a:r>
            <a:r>
              <a:rPr kumimoji="1" lang="ko-KR" altLang="en-US" dirty="0"/>
              <a:t> 추출하는 방식으로 지문을 추출하였습니다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하지만 오른쪽 사진과 같이 추출한 지문은 손가락의 중심점은 잘 추출하였지만 외각 부분은 잘 추출하지 못한 한계점을 가지고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저희는 손가락 전체가 아닌 중심부분을 기준으로 지문 일치 여부를 확인해야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이를 해결하기 위해 저희는 녹색 선과 같이 지문을 선에 맞추어 촬영하여 </a:t>
            </a:r>
            <a:r>
              <a:rPr kumimoji="1" lang="ko-KR" altLang="en-US" dirty="0" err="1"/>
              <a:t>빨간선의</a:t>
            </a:r>
            <a:r>
              <a:rPr kumimoji="1" lang="ko-KR" altLang="en-US" dirty="0"/>
              <a:t> 부분만을 추출하는 방법을 도입할 계획 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936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do.net/news/articleView.html?idxno=1092981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1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sv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.png"/><Relationship Id="rId9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7173" y="7325801"/>
            <a:ext cx="1320798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										</a:t>
            </a:r>
            <a:r>
              <a:rPr lang="ko-KR" altLang="en-US" sz="200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       지도교수 </a:t>
            </a:r>
            <a:r>
              <a:rPr lang="en-US" altLang="ko-KR" sz="200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: </a:t>
            </a:r>
            <a:r>
              <a:rPr lang="ko-KR" altLang="en-US" sz="200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 </a:t>
            </a:r>
            <a:r>
              <a:rPr lang="ko-KR" altLang="en-US" sz="2000" err="1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황경호</a:t>
            </a:r>
            <a:r>
              <a:rPr lang="ko-KR" altLang="en-US" sz="200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 교수님</a:t>
            </a:r>
            <a:endParaRPr lang="en-US" altLang="ko-KR" sz="2000">
              <a:solidFill>
                <a:srgbClr val="000000"/>
              </a:solidFill>
              <a:latin typeface="Pretendard Medium"/>
              <a:cs typeface="Pretendard Medium" pitchFamily="34" charset="0"/>
            </a:endParaRPr>
          </a:p>
          <a:p>
            <a:pPr algn="r"/>
            <a:r>
              <a:rPr lang="ko-KR" altLang="en-US" sz="200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팀장 </a:t>
            </a:r>
            <a:r>
              <a:rPr lang="en-US" altLang="ko-KR" sz="200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: </a:t>
            </a:r>
            <a:r>
              <a:rPr lang="ko-KR" altLang="en-US" sz="200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유재건</a:t>
            </a:r>
            <a:r>
              <a:rPr lang="en-US" altLang="ko-KR" sz="200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(20171619)</a:t>
            </a:r>
            <a:endParaRPr lang="ko-KR" altLang="en-US" sz="2000">
              <a:solidFill>
                <a:srgbClr val="000000"/>
              </a:solidFill>
              <a:latin typeface="Pretendard Medium"/>
              <a:cs typeface="Pretendard Medium" pitchFamily="34" charset="0"/>
            </a:endParaRPr>
          </a:p>
          <a:p>
            <a:pPr algn="r"/>
            <a:r>
              <a:rPr lang="ko-KR" altLang="en-US" sz="2000">
                <a:solidFill>
                  <a:srgbClr val="000000"/>
                </a:solidFill>
                <a:latin typeface="Pretendard Medium"/>
              </a:rPr>
              <a:t>팀원 </a:t>
            </a:r>
            <a:r>
              <a:rPr lang="en-US" altLang="ko-KR" sz="2000">
                <a:solidFill>
                  <a:srgbClr val="000000"/>
                </a:solidFill>
                <a:latin typeface="Pretendard Medium"/>
              </a:rPr>
              <a:t>: </a:t>
            </a:r>
            <a:r>
              <a:rPr lang="ko-KR" altLang="en-US" sz="2000" err="1">
                <a:solidFill>
                  <a:srgbClr val="000000"/>
                </a:solidFill>
                <a:latin typeface="Pretendard Medium"/>
              </a:rPr>
              <a:t>함규식</a:t>
            </a:r>
            <a:r>
              <a:rPr lang="en-US" altLang="ko-KR" sz="2000">
                <a:solidFill>
                  <a:srgbClr val="000000"/>
                </a:solidFill>
                <a:latin typeface="Pretendard Medium"/>
              </a:rPr>
              <a:t>(20171632)</a:t>
            </a:r>
          </a:p>
          <a:p>
            <a:pPr algn="r"/>
            <a:r>
              <a:rPr lang="ko-KR" altLang="en-US" sz="2000" err="1">
                <a:solidFill>
                  <a:srgbClr val="000000"/>
                </a:solidFill>
                <a:latin typeface="Pretendard Medium"/>
              </a:rPr>
              <a:t>임동휘</a:t>
            </a:r>
            <a:r>
              <a:rPr lang="en-US" altLang="ko-KR" sz="2000">
                <a:solidFill>
                  <a:srgbClr val="000000"/>
                </a:solidFill>
                <a:latin typeface="Pretendard Medium"/>
              </a:rPr>
              <a:t>(20171595)</a:t>
            </a:r>
            <a:endParaRPr lang="ko-KR" altLang="en-US" sz="200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-314286" y="5372400"/>
            <a:ext cx="1891428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0" b="1">
                <a:solidFill>
                  <a:srgbClr val="000000"/>
                </a:solidFill>
                <a:latin typeface="Pretendard Black" pitchFamily="34" charset="0"/>
              </a:rPr>
              <a:t>지문을 이용한 </a:t>
            </a:r>
            <a:r>
              <a:rPr lang="ko-KR" altLang="en-US" sz="8000" b="1" err="1">
                <a:solidFill>
                  <a:srgbClr val="000000"/>
                </a:solidFill>
                <a:latin typeface="Pretendard Black" pitchFamily="34" charset="0"/>
              </a:rPr>
              <a:t>블록체인</a:t>
            </a:r>
            <a:r>
              <a:rPr lang="ko-KR" altLang="en-US" sz="8000" b="1">
                <a:solidFill>
                  <a:srgbClr val="000000"/>
                </a:solidFill>
                <a:latin typeface="Pretendard Black" pitchFamily="34" charset="0"/>
              </a:rPr>
              <a:t> </a:t>
            </a:r>
            <a:r>
              <a:rPr lang="ko-KR" altLang="en-US" sz="8000" b="1" err="1">
                <a:solidFill>
                  <a:srgbClr val="000000"/>
                </a:solidFill>
                <a:latin typeface="Pretendard Black" pitchFamily="34" charset="0"/>
              </a:rPr>
              <a:t>신원인증</a:t>
            </a:r>
            <a:endParaRPr lang="en-US" sz="8000" b="1"/>
          </a:p>
        </p:txBody>
      </p:sp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pic>
        <p:nvPicPr>
          <p:cNvPr id="1028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F94738CA-FF34-A14D-A429-6DEFCD05E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6933057" y="1834298"/>
            <a:ext cx="4419600" cy="308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E9C449C9-938A-0242-9B6E-242F1A0E7EC4}"/>
              </a:ext>
            </a:extLst>
          </p:cNvPr>
          <p:cNvSpPr txBox="1"/>
          <p:nvPr/>
        </p:nvSpPr>
        <p:spPr>
          <a:xfrm>
            <a:off x="676190" y="684907"/>
            <a:ext cx="77709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kern="0" spc="-100">
                <a:solidFill>
                  <a:srgbClr val="000000"/>
                </a:solidFill>
                <a:ea typeface="+mn-lt"/>
                <a:cs typeface="+mn-lt"/>
              </a:rPr>
              <a:t>2022</a:t>
            </a:r>
            <a:r>
              <a:rPr lang="ko-KR" altLang="en-US" sz="3200" kern="0" spc="-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3200" kern="0" spc="-100">
                <a:solidFill>
                  <a:srgbClr val="000000"/>
                </a:solidFill>
                <a:ea typeface="+mn-lt"/>
                <a:cs typeface="+mn-lt"/>
              </a:rPr>
              <a:t>Capstone Design</a:t>
            </a:r>
            <a:r>
              <a:rPr lang="ko-KR" altLang="en-US" sz="3200" kern="0" spc="-100">
                <a:solidFill>
                  <a:srgbClr val="000000"/>
                </a:solidFill>
                <a:ea typeface="+mn-lt"/>
                <a:cs typeface="+mn-lt"/>
              </a:rPr>
              <a:t> 최종 발표</a:t>
            </a:r>
            <a:endParaRPr lang="ko-KR" altLang="en-US" sz="3200" kern="0" spc="-100"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190" y="684907"/>
            <a:ext cx="69857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</a:t>
            </a:r>
            <a:r>
              <a:rPr lang="en-US" altLang="ko-KR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5</a:t>
            </a:r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. </a:t>
            </a:r>
            <a:r>
              <a:rPr lang="ko-KR" alt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주요 기능 구현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2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DD0F77E-EBBB-AF49-B778-441CFB3ED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3664EF-E276-920E-2FAC-BFE20104D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00" y="2197781"/>
            <a:ext cx="4848114" cy="341287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D24C1F8-BB0F-4B93-4014-BE8D8092F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13" y="6180048"/>
            <a:ext cx="4982389" cy="346987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A65A6D5-7A7C-DBCE-63CE-01235B77B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98" y="6433513"/>
            <a:ext cx="8750300" cy="3937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BB5DAF5-F726-5477-9E4C-24932D9A5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98" y="2657128"/>
            <a:ext cx="8750300" cy="393700"/>
          </a:xfrm>
          <a:prstGeom prst="rect">
            <a:avLst/>
          </a:prstGeom>
        </p:spPr>
      </p:pic>
      <p:sp>
        <p:nvSpPr>
          <p:cNvPr id="11" name="Object 15">
            <a:extLst>
              <a:ext uri="{FF2B5EF4-FFF2-40B4-BE49-F238E27FC236}">
                <a16:creationId xmlns:a16="http://schemas.microsoft.com/office/drawing/2014/main" id="{B8BE3CB9-B24E-8BD1-DD6E-7F99F89CA15C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지문일치 알고리즘</a:t>
            </a:r>
            <a:endParaRPr lang="en-US" altLang="ko-KR" i="1" dirty="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416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6190" y="684907"/>
            <a:ext cx="77709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3200" kern="0" spc="-100" dirty="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0</a:t>
            </a:r>
            <a:r>
              <a:rPr lang="en-US" altLang="ko-KR" sz="3200" kern="0" spc="-100" dirty="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6</a:t>
            </a:r>
            <a:r>
              <a:rPr lang="en-US" sz="3200" kern="0" spc="-100" dirty="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.</a:t>
            </a:r>
            <a:r>
              <a:rPr lang="ko-KR" altLang="en-US" sz="3200" kern="0" spc="-100" dirty="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 </a:t>
            </a:r>
            <a:r>
              <a:rPr lang="en-US" altLang="ko-KR" sz="3200" kern="0" spc="-100" dirty="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Demo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91A20080-9D70-D340-B195-3C4D2CD40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캡스톤">
            <a:hlinkClick r:id="" action="ppaction://media"/>
            <a:extLst>
              <a:ext uri="{FF2B5EF4-FFF2-40B4-BE49-F238E27FC236}">
                <a16:creationId xmlns:a16="http://schemas.microsoft.com/office/drawing/2014/main" id="{1A4CB2E4-210F-9174-E337-21D88AB57A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1895" y="1439502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8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6190" y="684907"/>
            <a:ext cx="77709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3200" kern="0" spc="-100" dirty="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0</a:t>
            </a:r>
            <a:r>
              <a:rPr lang="en-US" altLang="ko-KR" sz="3200" kern="0" spc="-100" dirty="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7</a:t>
            </a:r>
            <a:r>
              <a:rPr lang="en-US" sz="3200" kern="0" spc="-100" dirty="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. </a:t>
            </a:r>
            <a:r>
              <a:rPr lang="ko-KR" sz="3200" kern="0" spc="-100" dirty="0">
                <a:solidFill>
                  <a:srgbClr val="000000"/>
                </a:solidFill>
                <a:ea typeface="+mn-lt"/>
                <a:cs typeface="+mn-lt"/>
              </a:rPr>
              <a:t>팀원 소개 및 역할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28725"/>
              </p:ext>
            </p:extLst>
          </p:nvPr>
        </p:nvGraphicFramePr>
        <p:xfrm>
          <a:off x="2060737" y="2302686"/>
          <a:ext cx="14029673" cy="6923358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3605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64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팀장</a:t>
                      </a:r>
                      <a:endParaRPr lang="en-US" altLang="ko-KR" sz="2400" b="0" i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2400" b="0" i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유재건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altLang="ko-KR" sz="2400" b="0" i="0">
                          <a:latin typeface="Times New Roman"/>
                          <a:cs typeface="Times New Roman"/>
                        </a:rPr>
                        <a:t>1. Hyperledger Fabric </a:t>
                      </a:r>
                      <a:r>
                        <a:rPr lang="ko-KR" altLang="ko-KR" sz="2400" b="0" i="0">
                          <a:latin typeface="Times New Roman"/>
                          <a:cs typeface="Times New Roman"/>
                        </a:rPr>
                        <a:t>체인코드</a:t>
                      </a:r>
                      <a:r>
                        <a:rPr lang="en-US" altLang="ko-KR" sz="2400" b="0" i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ko-KR" sz="2400" b="0" i="0" err="1">
                          <a:latin typeface="Times New Roman"/>
                          <a:cs typeface="Times New Roman"/>
                        </a:rPr>
                        <a:t>작성</a:t>
                      </a:r>
                      <a:r>
                        <a:rPr lang="en-US" altLang="ko-KR" sz="2400" b="0" i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ko-KR" sz="2400" b="0" i="0">
                          <a:latin typeface="Times New Roman"/>
                          <a:cs typeface="Times New Roman"/>
                        </a:rPr>
                        <a:t>및</a:t>
                      </a:r>
                      <a:r>
                        <a:rPr lang="en-US" altLang="ko-KR" sz="2400" b="0" i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ko-KR" sz="2400" b="0" i="0" err="1">
                          <a:latin typeface="Times New Roman"/>
                          <a:cs typeface="Times New Roman"/>
                        </a:rPr>
                        <a:t>NodeJs.SDK</a:t>
                      </a:r>
                      <a:br>
                        <a:rPr lang="en-US" altLang="ko-KR" sz="2400" b="0" i="0">
                          <a:latin typeface="Times New Roman"/>
                          <a:cs typeface="Times New Roman"/>
                        </a:rPr>
                      </a:br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➢  체인코드 작성 및 네트워크에 설치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0" i="0" u="none" strike="noStrike" noProof="0">
                          <a:latin typeface="Times New Roman"/>
                        </a:rPr>
                        <a:t>➢  </a:t>
                      </a:r>
                      <a:r>
                        <a:rPr lang="en-US" altLang="ko-KR" sz="2400" b="0" i="0" u="none" strike="noStrike" noProof="0">
                          <a:latin typeface="Times New Roman"/>
                        </a:rPr>
                        <a:t>Fabric </a:t>
                      </a:r>
                      <a:r>
                        <a:rPr lang="en-US" altLang="ko-KR" sz="2400" b="0" i="0" u="none" strike="noStrike" noProof="0" err="1">
                          <a:latin typeface="Times New Roman"/>
                        </a:rPr>
                        <a:t>NodeJs.SDK</a:t>
                      </a:r>
                      <a:r>
                        <a:rPr lang="en-US" altLang="ko-KR" sz="24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en-US" altLang="ko-KR" sz="2400" b="0" i="0" u="none" strike="noStrike" noProof="0" err="1">
                          <a:latin typeface="Times New Roman"/>
                        </a:rPr>
                        <a:t>이용해</a:t>
                      </a:r>
                      <a:r>
                        <a:rPr lang="en-US" altLang="ko-KR" sz="2400" b="0" i="0" u="none" strike="noStrike" noProof="0">
                          <a:latin typeface="Times New Roman"/>
                        </a:rPr>
                        <a:t> Fabric </a:t>
                      </a:r>
                      <a:r>
                        <a:rPr lang="en-US" altLang="ko-KR" sz="2400" b="0" i="0" u="none" strike="noStrike" noProof="0" err="1">
                          <a:latin typeface="Times New Roman"/>
                        </a:rPr>
                        <a:t>네트워크와</a:t>
                      </a:r>
                      <a:r>
                        <a:rPr lang="en-US" altLang="ko-KR" sz="24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en-US" altLang="ko-KR" sz="2400" b="0" i="0" u="none" strike="noStrike" noProof="0" err="1">
                          <a:latin typeface="Times New Roman"/>
                        </a:rPr>
                        <a:t>백엔드</a:t>
                      </a:r>
                      <a:r>
                        <a:rPr lang="en-US" altLang="ko-KR" sz="2400" b="0" i="0" u="none" strike="noStrike" noProof="0">
                          <a:latin typeface="Times New Roman"/>
                        </a:rPr>
                        <a:t> </a:t>
                      </a:r>
                      <a:r>
                        <a:rPr lang="en-US" altLang="ko-KR" sz="2400" b="0" i="0" u="none" strike="noStrike" noProof="0" err="1">
                          <a:latin typeface="Times New Roman"/>
                        </a:rPr>
                        <a:t>연결</a:t>
                      </a:r>
                      <a:endParaRPr lang="ko-KR" altLang="en-US" sz="2400" b="0" i="0" u="none" strike="noStrike" noProof="0" err="1">
                        <a:latin typeface="Times New Roman"/>
                      </a:endParaRPr>
                    </a:p>
                    <a:p>
                      <a:pPr marL="0" lvl="0" indent="0" algn="l">
                        <a:buNone/>
                      </a:pPr>
                      <a:endParaRPr lang="ko-KR" altLang="en-US" sz="2400" b="0" i="0">
                        <a:latin typeface="Times New Roman"/>
                        <a:cs typeface="Times New Roman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2. 웹 서비스 기반 클라이언트 애플리케이션 개발</a:t>
                      </a:r>
                      <a:br>
                        <a:rPr lang="en-US" altLang="ko-KR" sz="2400" b="0" i="0">
                          <a:latin typeface="Times New Roman"/>
                          <a:cs typeface="Times New Roman"/>
                        </a:rPr>
                      </a:br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➢ </a:t>
                      </a:r>
                      <a:r>
                        <a:rPr lang="en-US" altLang="ko-KR" sz="2400" b="0" i="0">
                          <a:latin typeface="Times New Roman"/>
                          <a:cs typeface="Times New Roman"/>
                        </a:rPr>
                        <a:t>Express</a:t>
                      </a:r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이용한 웹 애플리케이션 개발</a:t>
                      </a:r>
                      <a:br>
                        <a:rPr lang="en-US" altLang="ko-KR" sz="2400" b="0" i="0">
                          <a:latin typeface="Times New Roman"/>
                          <a:cs typeface="Times New Roman"/>
                        </a:rPr>
                      </a:br>
                      <a:endParaRPr lang="ko-KR" altLang="en-US" sz="2400" b="0" i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22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팀원</a:t>
                      </a:r>
                      <a:endParaRPr lang="en-US" altLang="ko-KR" sz="2400" b="0" i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2400" b="0" i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ko-KR" altLang="en-US" sz="2400" b="0" i="0" dirty="0" err="1">
                          <a:solidFill>
                            <a:sysClr val="windowText" lastClr="000000"/>
                          </a:solidFill>
                          <a:latin typeface="Times New Roman"/>
                          <a:cs typeface="Times New Roman"/>
                        </a:rPr>
                        <a:t>함규식</a:t>
                      </a:r>
                      <a:endParaRPr lang="en-US" altLang="ko-KR" sz="2400" b="0" i="0" dirty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AutoNum type="arabicPeriod"/>
                      </a:pPr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지문정보 추출</a:t>
                      </a:r>
                      <a:r>
                        <a:rPr lang="en-US" altLang="ko-KR" sz="2400" b="0" i="0">
                          <a:latin typeface="Times New Roman"/>
                          <a:cs typeface="Times New Roman"/>
                        </a:rPr>
                        <a:t> &amp; </a:t>
                      </a:r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일치 여부 알고리즘 개발</a:t>
                      </a:r>
                      <a:br>
                        <a:rPr lang="en-US" altLang="ko-KR" sz="2400" b="0" i="0">
                          <a:latin typeface="Times New Roman"/>
                          <a:cs typeface="Times New Roman"/>
                        </a:rPr>
                      </a:br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➢</a:t>
                      </a:r>
                      <a:r>
                        <a:rPr lang="en-US" altLang="ko-KR" sz="2400" b="0" i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후면 카메라를 이용한 지문 </a:t>
                      </a:r>
                      <a:r>
                        <a:rPr lang="en-US" altLang="ko-KR" sz="2400" b="0" i="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특이점 추출</a:t>
                      </a:r>
                      <a:br>
                        <a:rPr lang="en-US" altLang="ko-KR" sz="2400" b="0" i="0">
                          <a:latin typeface="Times New Roman"/>
                          <a:cs typeface="Times New Roman"/>
                        </a:rPr>
                      </a:br>
                      <a:r>
                        <a:rPr lang="ko-KR" altLang="en-US" sz="2400" b="0" i="0">
                          <a:latin typeface="Times New Roman"/>
                          <a:cs typeface="Times New Roman"/>
                        </a:rPr>
                        <a:t>➢ 지문내의 특이점을 기준으로 일치 여부 알고리즘 코드 개발 및 수정</a:t>
                      </a:r>
                      <a:endParaRPr lang="en-US" altLang="ko-KR" sz="2400" b="0" i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995553"/>
                  </a:ext>
                </a:extLst>
              </a:tr>
              <a:tr h="17296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팀원</a:t>
                      </a:r>
                      <a:endParaRPr lang="en-US" altLang="ko-KR" sz="2400" b="0" i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2400" b="0" i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/>
                      <a:r>
                        <a:rPr lang="ko-KR" altLang="en-US" sz="2400" b="0" i="0" dirty="0" err="1">
                          <a:solidFill>
                            <a:sysClr val="windowText" lastClr="000000"/>
                          </a:solidFill>
                          <a:latin typeface="Times New Roman"/>
                          <a:cs typeface="Times New Roman"/>
                        </a:rPr>
                        <a:t>임동휘</a:t>
                      </a:r>
                      <a:endParaRPr lang="en-US" altLang="ko-KR" sz="2400" b="0" i="0" dirty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AutoNum type="arabicPeriod"/>
                      </a:pPr>
                      <a:r>
                        <a:rPr lang="ko-KR" altLang="en-US" sz="2400" b="0" i="0" dirty="0">
                          <a:latin typeface="Times New Roman"/>
                          <a:cs typeface="Times New Roman"/>
                        </a:rPr>
                        <a:t>반응형 웹</a:t>
                      </a:r>
                      <a:r>
                        <a:rPr lang="en-US" altLang="ko-KR" sz="2400" b="0" i="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ko-KR" altLang="en-US" sz="2400" b="0" i="0" dirty="0">
                          <a:latin typeface="Times New Roman"/>
                          <a:cs typeface="Times New Roman"/>
                        </a:rPr>
                        <a:t>앱 애플리케이션 개발 </a:t>
                      </a:r>
                      <a:r>
                        <a:rPr lang="en-US" altLang="ko-KR" sz="2400" b="0" i="0" dirty="0"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lang="ko-KR" altLang="en-US" sz="2400" b="0" i="0" dirty="0">
                          <a:latin typeface="Times New Roman"/>
                          <a:cs typeface="Times New Roman"/>
                        </a:rPr>
                        <a:t>디자인</a:t>
                      </a:r>
                      <a:br>
                        <a:rPr lang="en-US" altLang="ko-KR" sz="2400" b="0" i="0" dirty="0">
                          <a:latin typeface="Times New Roman"/>
                          <a:cs typeface="Times New Roman"/>
                        </a:rPr>
                      </a:br>
                      <a:r>
                        <a:rPr lang="ko-KR" altLang="en-US" sz="2400" b="0" i="0" dirty="0">
                          <a:latin typeface="Times New Roman"/>
                          <a:cs typeface="Times New Roman"/>
                        </a:rPr>
                        <a:t>➢ </a:t>
                      </a:r>
                      <a:r>
                        <a:rPr lang="en-US" altLang="ko-KR" sz="2400" b="0" i="0" dirty="0">
                          <a:latin typeface="Times New Roman"/>
                          <a:cs typeface="Times New Roman"/>
                        </a:rPr>
                        <a:t>React native, Node.js </a:t>
                      </a:r>
                      <a:r>
                        <a:rPr lang="ko-KR" altLang="en-US" sz="2400" b="0" i="0" dirty="0">
                          <a:latin typeface="Times New Roman"/>
                          <a:cs typeface="Times New Roman"/>
                        </a:rPr>
                        <a:t>사용한 애플리케이션 개발</a:t>
                      </a:r>
                      <a:endParaRPr lang="en-US" altLang="ko-KR" sz="2400" b="0" i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23304"/>
                  </a:ext>
                </a:extLst>
              </a:tr>
            </a:tbl>
          </a:graphicData>
        </a:graphic>
      </p:graphicFrame>
      <p:pic>
        <p:nvPicPr>
          <p:cNvPr id="15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91A20080-9D70-D340-B195-3C4D2CD40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49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6190" y="684907"/>
            <a:ext cx="77709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3200" kern="0" spc="-10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0</a:t>
            </a:r>
            <a:r>
              <a:rPr lang="en-US" altLang="ko-KR" sz="3200" kern="0" spc="-10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8</a:t>
            </a:r>
            <a:r>
              <a:rPr lang="en-US" sz="3200" kern="0" spc="-10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. </a:t>
            </a:r>
            <a:r>
              <a:rPr lang="ko-KR" altLang="en-US" sz="3200" kern="0" spc="-100">
                <a:solidFill>
                  <a:srgbClr val="000000"/>
                </a:solidFill>
                <a:latin typeface="Pretendard Black"/>
                <a:ea typeface="+mn-lt"/>
                <a:cs typeface="+mn-lt"/>
              </a:rPr>
              <a:t>향후</a:t>
            </a:r>
            <a:r>
              <a:rPr lang="ko-KR" altLang="en-US" sz="3200" kern="0" spc="-100">
                <a:solidFill>
                  <a:srgbClr val="000000"/>
                </a:solidFill>
                <a:ea typeface="+mn-lt"/>
                <a:cs typeface="+mn-lt"/>
              </a:rPr>
              <a:t> 계획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32746"/>
              </p:ext>
            </p:extLst>
          </p:nvPr>
        </p:nvGraphicFramePr>
        <p:xfrm>
          <a:off x="673016" y="1708642"/>
          <a:ext cx="16673485" cy="6944275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7225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732">
                  <a:extLst>
                    <a:ext uri="{9D8B030D-6E8A-4147-A177-3AD203B41FA5}">
                      <a16:colId xmlns:a16="http://schemas.microsoft.com/office/drawing/2014/main" val="2807158108"/>
                    </a:ext>
                  </a:extLst>
                </a:gridCol>
                <a:gridCol w="1574732">
                  <a:extLst>
                    <a:ext uri="{9D8B030D-6E8A-4147-A177-3AD203B41FA5}">
                      <a16:colId xmlns:a16="http://schemas.microsoft.com/office/drawing/2014/main" val="2130944819"/>
                    </a:ext>
                  </a:extLst>
                </a:gridCol>
                <a:gridCol w="1574732">
                  <a:extLst>
                    <a:ext uri="{9D8B030D-6E8A-4147-A177-3AD203B41FA5}">
                      <a16:colId xmlns:a16="http://schemas.microsoft.com/office/drawing/2014/main" val="2500273747"/>
                    </a:ext>
                  </a:extLst>
                </a:gridCol>
                <a:gridCol w="1574732">
                  <a:extLst>
                    <a:ext uri="{9D8B030D-6E8A-4147-A177-3AD203B41FA5}">
                      <a16:colId xmlns:a16="http://schemas.microsoft.com/office/drawing/2014/main" val="4115131711"/>
                    </a:ext>
                  </a:extLst>
                </a:gridCol>
                <a:gridCol w="1574732">
                  <a:extLst>
                    <a:ext uri="{9D8B030D-6E8A-4147-A177-3AD203B41FA5}">
                      <a16:colId xmlns:a16="http://schemas.microsoft.com/office/drawing/2014/main" val="623578143"/>
                    </a:ext>
                  </a:extLst>
                </a:gridCol>
                <a:gridCol w="1574732">
                  <a:extLst>
                    <a:ext uri="{9D8B030D-6E8A-4147-A177-3AD203B41FA5}">
                      <a16:colId xmlns:a16="http://schemas.microsoft.com/office/drawing/2014/main" val="2380784862"/>
                    </a:ext>
                  </a:extLst>
                </a:gridCol>
              </a:tblGrid>
              <a:tr h="9920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실행목표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6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9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10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11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0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보안성 강화를 위한 스마트 </a:t>
                      </a: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컨트랙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코드 수정</a:t>
                      </a:r>
                      <a:endParaRPr lang="ko-KR" dirty="0"/>
                    </a:p>
                    <a:p>
                      <a:pPr lvl="0" algn="l">
                        <a:buNone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내부에서 라이브러리 사용 및 사용자 </a:t>
                      </a: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ID보안성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강화</a:t>
                      </a:r>
                      <a:endParaRPr lang="ko-KR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290087"/>
                  </a:ext>
                </a:extLst>
              </a:tr>
              <a:tr h="9920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개인정보 신뢰성 증가를 위한 신분증 인식 &amp; 데이터 추출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995276"/>
                  </a:ext>
                </a:extLst>
              </a:tr>
              <a:tr h="99203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지문 비교 알고리즘 수정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016637"/>
                  </a:ext>
                </a:extLst>
              </a:tr>
              <a:tr h="9920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스마트 </a:t>
                      </a: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컨트랙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, 애플리케이션 배포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i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67853"/>
                  </a:ext>
                </a:extLst>
              </a:tr>
              <a:tr h="9920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반응형 웹</a:t>
                      </a: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앱 애플리케이션 디자인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78823"/>
                  </a:ext>
                </a:extLst>
              </a:tr>
              <a:tr h="9920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ko-KR" altLang="en-US" sz="2000" b="1" i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AWS를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이용한 서버 자동화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94959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400" b="1" i="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949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361976"/>
                  </a:ext>
                </a:extLst>
              </a:tr>
            </a:tbl>
          </a:graphicData>
        </a:graphic>
      </p:graphicFrame>
      <p:pic>
        <p:nvPicPr>
          <p:cNvPr id="15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91A20080-9D70-D340-B195-3C4D2CD40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08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BA727A-FCF6-E943-80B2-EF01DCAFB23F}"/>
              </a:ext>
            </a:extLst>
          </p:cNvPr>
          <p:cNvSpPr txBox="1"/>
          <p:nvPr/>
        </p:nvSpPr>
        <p:spPr>
          <a:xfrm>
            <a:off x="7754815" y="79658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2118484-D7A4-1D47-7D31-B1617C74B68C}"/>
              </a:ext>
            </a:extLst>
          </p:cNvPr>
          <p:cNvSpPr txBox="1"/>
          <p:nvPr/>
        </p:nvSpPr>
        <p:spPr>
          <a:xfrm>
            <a:off x="676190" y="684907"/>
            <a:ext cx="77709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kern="0" spc="-100">
                <a:solidFill>
                  <a:srgbClr val="000000"/>
                </a:solidFill>
                <a:ea typeface="+mn-lt"/>
                <a:cs typeface="+mn-lt"/>
              </a:rPr>
              <a:t>2022</a:t>
            </a:r>
            <a:r>
              <a:rPr lang="ko-KR" altLang="en-US" sz="3200" kern="0" spc="-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3200" kern="0" spc="-100">
                <a:solidFill>
                  <a:srgbClr val="000000"/>
                </a:solidFill>
                <a:ea typeface="+mn-lt"/>
                <a:cs typeface="+mn-lt"/>
              </a:rPr>
              <a:t>Capstone Design</a:t>
            </a:r>
            <a:r>
              <a:rPr lang="ko-KR" altLang="en-US" sz="3200" kern="0" spc="-100">
                <a:solidFill>
                  <a:srgbClr val="000000"/>
                </a:solidFill>
                <a:ea typeface="+mn-lt"/>
                <a:cs typeface="+mn-lt"/>
              </a:rPr>
              <a:t> 최종 발표 마무리</a:t>
            </a:r>
            <a:endParaRPr lang="ko-KR" altLang="en-US" sz="3200" kern="0" spc="-1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521E1-62CC-D835-3B0C-0933E8A7F7E9}"/>
              </a:ext>
            </a:extLst>
          </p:cNvPr>
          <p:cNvSpPr txBox="1"/>
          <p:nvPr/>
        </p:nvSpPr>
        <p:spPr>
          <a:xfrm>
            <a:off x="5681200" y="3817368"/>
            <a:ext cx="6923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0">
                <a:latin typeface="+mj-ea"/>
                <a:ea typeface="+mj-ea"/>
              </a:rPr>
              <a:t>Q &amp; A</a:t>
            </a:r>
            <a:endParaRPr kumimoji="1" lang="ko-Kore-KR" altLang="en-US" sz="200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BA727A-FCF6-E943-80B2-EF01DCAFB23F}"/>
              </a:ext>
            </a:extLst>
          </p:cNvPr>
          <p:cNvSpPr txBox="1"/>
          <p:nvPr/>
        </p:nvSpPr>
        <p:spPr>
          <a:xfrm>
            <a:off x="7754815" y="79658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9A719-5791-C343-80A8-7A872747BE9F}"/>
              </a:ext>
            </a:extLst>
          </p:cNvPr>
          <p:cNvSpPr txBox="1"/>
          <p:nvPr/>
        </p:nvSpPr>
        <p:spPr>
          <a:xfrm>
            <a:off x="673016" y="1907130"/>
            <a:ext cx="1718307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 가</a:t>
            </a:r>
            <a:r>
              <a:rPr lang="en-US" altLang="ko-KR" dirty="0"/>
              <a:t>. </a:t>
            </a:r>
            <a:r>
              <a:rPr lang="ko-KR" altLang="en-US" dirty="0" err="1"/>
              <a:t>손민성</a:t>
            </a:r>
            <a:r>
              <a:rPr lang="en-US" altLang="ko-KR" dirty="0"/>
              <a:t>, </a:t>
            </a:r>
            <a:r>
              <a:rPr lang="ko-KR" altLang="en-US" dirty="0"/>
              <a:t>김희열 “블록체인과 </a:t>
            </a:r>
            <a:r>
              <a:rPr lang="ko-KR" altLang="en-US" dirty="0" err="1"/>
              <a:t>오픈뱅킹</a:t>
            </a:r>
            <a:r>
              <a:rPr lang="ko-KR" altLang="en-US" dirty="0"/>
              <a:t> </a:t>
            </a:r>
            <a:r>
              <a:rPr lang="en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부동산 임대차 거래 시스템”</a:t>
            </a:r>
            <a:r>
              <a:rPr lang="en-US" altLang="ko-KR" dirty="0"/>
              <a:t>, </a:t>
            </a:r>
            <a:r>
              <a:rPr lang="ko-KR" altLang="en-US" dirty="0" err="1"/>
              <a:t>한국정보기술학회논문지</a:t>
            </a:r>
            <a:r>
              <a:rPr lang="en-US" altLang="ko-KR" dirty="0"/>
              <a:t>, </a:t>
            </a:r>
            <a:r>
              <a:rPr lang="en" altLang="ko-KR" dirty="0"/>
              <a:t>vol.18, pp. 109-119, 2020</a:t>
            </a:r>
          </a:p>
          <a:p>
            <a:r>
              <a:rPr lang="en" altLang="ko-KR" dirty="0"/>
              <a:t> </a:t>
            </a:r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 err="1"/>
              <a:t>반성범</a:t>
            </a:r>
            <a:r>
              <a:rPr lang="en-US" altLang="ko-KR" dirty="0"/>
              <a:t>, </a:t>
            </a:r>
            <a:r>
              <a:rPr lang="ko-KR" altLang="en-US" dirty="0"/>
              <a:t>문지현</a:t>
            </a:r>
            <a:r>
              <a:rPr lang="en-US" altLang="ko-KR" dirty="0"/>
              <a:t>, </a:t>
            </a:r>
            <a:r>
              <a:rPr lang="ko-KR" altLang="en-US" dirty="0"/>
              <a:t>정용화</a:t>
            </a:r>
            <a:r>
              <a:rPr lang="en-US" altLang="ko-KR" dirty="0"/>
              <a:t>, </a:t>
            </a:r>
            <a:r>
              <a:rPr lang="ko-KR" altLang="en-US" dirty="0" err="1"/>
              <a:t>김학일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지문 인식 기술 동향</a:t>
            </a:r>
            <a:r>
              <a:rPr lang="en-US" altLang="ko-KR" dirty="0"/>
              <a:t>", </a:t>
            </a:r>
            <a:r>
              <a:rPr lang="ko-KR" altLang="en-US" dirty="0"/>
              <a:t>전자통신동향분석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16</a:t>
            </a:r>
            <a:r>
              <a:rPr lang="ko-KR" altLang="en-US" dirty="0"/>
              <a:t>권 제</a:t>
            </a:r>
            <a:r>
              <a:rPr lang="en-US" altLang="ko-KR" dirty="0"/>
              <a:t>5</a:t>
            </a:r>
            <a:r>
              <a:rPr lang="ko-KR" altLang="en-US" dirty="0"/>
              <a:t>호</a:t>
            </a:r>
            <a:r>
              <a:rPr lang="en-US" altLang="ko-KR" dirty="0"/>
              <a:t>,     2001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</a:t>
            </a:r>
            <a:r>
              <a:rPr lang="en-US" altLang="ko-KR" dirty="0"/>
              <a:t>. </a:t>
            </a:r>
            <a:r>
              <a:rPr lang="ko-KR" altLang="en-US" dirty="0" err="1"/>
              <a:t>봉진숙</a:t>
            </a:r>
            <a:r>
              <a:rPr lang="en-US" altLang="ko-KR" dirty="0"/>
              <a:t>. "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블록체인 기반의 개인건강정보 공유플랫폼</a:t>
            </a:r>
            <a:r>
              <a:rPr lang="en-US" altLang="ko-KR" dirty="0"/>
              <a:t>." </a:t>
            </a:r>
            <a:r>
              <a:rPr lang="ko-KR" altLang="en-US" dirty="0" err="1"/>
              <a:t>국내박사학위논문</a:t>
            </a:r>
            <a:r>
              <a:rPr lang="ko-KR" altLang="en-US" dirty="0"/>
              <a:t> 숭실대학교 대학원</a:t>
            </a:r>
            <a:r>
              <a:rPr lang="en-US" altLang="ko-KR" dirty="0"/>
              <a:t>, 2019. </a:t>
            </a:r>
            <a:r>
              <a:rPr lang="ko-KR" altLang="en-US" dirty="0"/>
              <a:t>서울</a:t>
            </a:r>
            <a:endParaRPr lang="en-US" altLang="ko-KR" dirty="0"/>
          </a:p>
          <a:p>
            <a:r>
              <a:rPr lang="ko-KR" altLang="en-US" dirty="0"/>
              <a:t> 라</a:t>
            </a:r>
            <a:r>
              <a:rPr lang="en-US" altLang="ko-KR" dirty="0"/>
              <a:t>.</a:t>
            </a:r>
            <a:r>
              <a:rPr lang="ko-KR" altLang="en-US" dirty="0"/>
              <a:t>  뉴스 기사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" altLang="ko-KR" dirty="0"/>
              <a:t>https://</a:t>
            </a:r>
            <a:r>
              <a:rPr lang="en" altLang="ko-KR" dirty="0" err="1"/>
              <a:t>www.sideview.co.kr</a:t>
            </a:r>
            <a:r>
              <a:rPr lang="en" altLang="ko-KR" dirty="0"/>
              <a:t>/news/</a:t>
            </a:r>
            <a:r>
              <a:rPr lang="en" altLang="ko-KR" dirty="0" err="1"/>
              <a:t>articleView.html?idxno</a:t>
            </a:r>
            <a:r>
              <a:rPr lang="en" altLang="ko-KR" dirty="0"/>
              <a:t>=9033</a:t>
            </a:r>
            <a:endParaRPr lang="en-US" altLang="ko-KR" dirty="0"/>
          </a:p>
          <a:p>
            <a:r>
              <a:rPr lang="ko-KR" altLang="en-US" dirty="0"/>
              <a:t> 마</a:t>
            </a:r>
            <a:r>
              <a:rPr lang="en-US" altLang="ko-KR" dirty="0"/>
              <a:t>.</a:t>
            </a:r>
            <a:r>
              <a:rPr lang="ko-KR" altLang="en-US" dirty="0"/>
              <a:t> 뉴스 기사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" altLang="ko-KR" dirty="0"/>
              <a:t>https://</a:t>
            </a:r>
            <a:r>
              <a:rPr lang="en" altLang="ko-KR" dirty="0" err="1"/>
              <a:t>www.yna.co.kr</a:t>
            </a:r>
            <a:r>
              <a:rPr lang="en" altLang="ko-KR" dirty="0"/>
              <a:t>/view/AKR20220427011600009</a:t>
            </a:r>
            <a:endParaRPr lang="en-US" altLang="ko-KR" dirty="0"/>
          </a:p>
          <a:p>
            <a:r>
              <a:rPr lang="ko-KR" altLang="en-US" dirty="0"/>
              <a:t> 바</a:t>
            </a:r>
            <a:r>
              <a:rPr lang="en-US" altLang="ko-KR" dirty="0"/>
              <a:t>.</a:t>
            </a:r>
            <a:r>
              <a:rPr lang="ko-KR" altLang="en-US" dirty="0"/>
              <a:t> 뉴스 기사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" altLang="ko-KR" dirty="0">
                <a:hlinkClick r:id="rId4"/>
              </a:rPr>
              <a:t>https://www.kado.net/news/articleView.html?idxno=1092981</a:t>
            </a:r>
            <a:endParaRPr lang="en" altLang="ko-KR" dirty="0"/>
          </a:p>
          <a:p>
            <a:r>
              <a:rPr lang="ko-KR" altLang="en-US" dirty="0"/>
              <a:t> 사</a:t>
            </a:r>
            <a:r>
              <a:rPr lang="en-US" altLang="ko-KR" dirty="0"/>
              <a:t>.</a:t>
            </a:r>
            <a:r>
              <a:rPr lang="ko-KR" altLang="en-US" dirty="0"/>
              <a:t> 지문일치 알고리즘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R" dirty="0"/>
              <a:t>https://</a:t>
            </a:r>
            <a:r>
              <a:rPr lang="en" altLang="ko-KR" dirty="0" err="1"/>
              <a:t>github.com</a:t>
            </a:r>
            <a:r>
              <a:rPr lang="en" altLang="ko-KR" dirty="0"/>
              <a:t>/</a:t>
            </a:r>
            <a:r>
              <a:rPr lang="en" altLang="ko-KR" dirty="0" err="1"/>
              <a:t>kjanko</a:t>
            </a:r>
            <a:r>
              <a:rPr lang="en" altLang="ko-KR" dirty="0"/>
              <a:t>/python-fingerprint-recognition</a:t>
            </a:r>
            <a:endParaRPr lang="en-US" altLang="ko-KR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2118484-D7A4-1D47-7D31-B1617C74B68C}"/>
              </a:ext>
            </a:extLst>
          </p:cNvPr>
          <p:cNvSpPr txBox="1"/>
          <p:nvPr/>
        </p:nvSpPr>
        <p:spPr>
          <a:xfrm>
            <a:off x="676190" y="684907"/>
            <a:ext cx="846781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kern="0" spc="-100" dirty="0">
                <a:solidFill>
                  <a:srgbClr val="000000"/>
                </a:solidFill>
                <a:ea typeface="+mn-lt"/>
                <a:cs typeface="+mn-lt"/>
              </a:rPr>
              <a:t>2022</a:t>
            </a:r>
            <a:r>
              <a:rPr lang="ko-KR" altLang="en-US" sz="3200" kern="0" spc="-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3200" kern="0" spc="-100" dirty="0">
                <a:solidFill>
                  <a:srgbClr val="000000"/>
                </a:solidFill>
                <a:ea typeface="+mn-lt"/>
                <a:cs typeface="+mn-lt"/>
              </a:rPr>
              <a:t>Capstone Design</a:t>
            </a:r>
            <a:r>
              <a:rPr lang="ko-KR" altLang="en-US" sz="3200" kern="0" spc="-100" dirty="0">
                <a:solidFill>
                  <a:srgbClr val="000000"/>
                </a:solidFill>
                <a:ea typeface="+mn-lt"/>
                <a:cs typeface="+mn-lt"/>
              </a:rPr>
              <a:t> 최종 발표 참고 문헌 및 출처</a:t>
            </a:r>
            <a:endParaRPr lang="ko-KR" altLang="en-US" sz="3200" kern="0" spc="-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27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5766667"/>
            <a:ext cx="16939683" cy="114286"/>
            <a:chOff x="673016" y="5766667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5766667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67451" y="2002381"/>
            <a:ext cx="114286" cy="7528571"/>
            <a:chOff x="4348335" y="2059524"/>
            <a:chExt cx="114286" cy="75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41192" y="5766667"/>
              <a:ext cx="7528571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8062" y="2114286"/>
            <a:ext cx="114286" cy="7533333"/>
            <a:chOff x="11609534" y="2073081"/>
            <a:chExt cx="114286" cy="75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900010" y="5782605"/>
              <a:ext cx="7533333" cy="11428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-688917" y="4223103"/>
            <a:ext cx="6485714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>
                <a:solidFill>
                  <a:srgbClr val="000000"/>
                </a:solidFill>
                <a:latin typeface="Pretendard Black" pitchFamily="34" charset="0"/>
              </a:rPr>
              <a:t>프로젝트 내용</a:t>
            </a:r>
            <a:endParaRPr lang="en-US"/>
          </a:p>
        </p:txBody>
      </p:sp>
      <p:sp>
        <p:nvSpPr>
          <p:cNvPr id="17" name="Object 17"/>
          <p:cNvSpPr txBox="1"/>
          <p:nvPr/>
        </p:nvSpPr>
        <p:spPr>
          <a:xfrm>
            <a:off x="576238" y="4839388"/>
            <a:ext cx="37428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i="1">
                <a:solidFill>
                  <a:srgbClr val="000000"/>
                </a:solidFill>
                <a:latin typeface="Pretendard Medium" pitchFamily="34" charset="0"/>
              </a:rPr>
              <a:t>작품의 필요성 </a:t>
            </a:r>
            <a:r>
              <a:rPr lang="en-US" altLang="ko-KR" i="1">
                <a:solidFill>
                  <a:srgbClr val="000000"/>
                </a:solidFill>
                <a:latin typeface="Pretendard Medium" pitchFamily="34" charset="0"/>
              </a:rPr>
              <a:t>&amp;</a:t>
            </a:r>
            <a:r>
              <a:rPr lang="ko-KR" altLang="en-US" i="1">
                <a:solidFill>
                  <a:srgbClr val="000000"/>
                </a:solidFill>
                <a:latin typeface="Pretendard Medium" pitchFamily="34" charset="0"/>
              </a:rPr>
              <a:t> 목표</a:t>
            </a:r>
            <a:endParaRPr lang="en-US"/>
          </a:p>
        </p:txBody>
      </p:sp>
      <p:sp>
        <p:nvSpPr>
          <p:cNvPr id="28" name="Object 28"/>
          <p:cNvSpPr txBox="1"/>
          <p:nvPr/>
        </p:nvSpPr>
        <p:spPr>
          <a:xfrm>
            <a:off x="8784205" y="4234517"/>
            <a:ext cx="5157143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주요 기능 구성</a:t>
            </a:r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13322072" y="4205705"/>
            <a:ext cx="52285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시스템 순서도</a:t>
            </a:r>
            <a:endParaRPr lang="en-US"/>
          </a:p>
        </p:txBody>
      </p:sp>
      <p:sp>
        <p:nvSpPr>
          <p:cNvPr id="30" name="Object 30"/>
          <p:cNvSpPr txBox="1"/>
          <p:nvPr/>
        </p:nvSpPr>
        <p:spPr>
          <a:xfrm>
            <a:off x="9184205" y="4968525"/>
            <a:ext cx="4357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i="1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사용 기술 </a:t>
            </a:r>
            <a:r>
              <a:rPr lang="en-US" altLang="ko-KR" i="1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&amp;</a:t>
            </a:r>
            <a:r>
              <a:rPr lang="ko-KR" altLang="en-US" i="1">
                <a:solidFill>
                  <a:srgbClr val="000000"/>
                </a:solidFill>
                <a:latin typeface="Pretendard Medium" pitchFamily="34" charset="0"/>
                <a:cs typeface="Pretendard Medium" pitchFamily="34" charset="0"/>
              </a:rPr>
              <a:t> 내용</a:t>
            </a:r>
            <a:endParaRPr lang="en-US" altLang="ko-KR" i="1">
              <a:solidFill>
                <a:srgbClr val="000000"/>
              </a:solidFill>
              <a:latin typeface="Pretendard Medium" pitchFamily="34" charset="0"/>
              <a:cs typeface="Pretendard Medium" pitchFamily="34" charset="0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6190" y="551274"/>
            <a:ext cx="3700000" cy="9066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CONTENTS</a:t>
            </a:r>
            <a:endParaRPr lang="en-US"/>
          </a:p>
        </p:txBody>
      </p:sp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3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4385EDA4-81AF-4B4A-9B1F-9AE1E1FC5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 descr="사용자 윤곽선">
            <a:extLst>
              <a:ext uri="{FF2B5EF4-FFF2-40B4-BE49-F238E27FC236}">
                <a16:creationId xmlns:a16="http://schemas.microsoft.com/office/drawing/2014/main" id="{59F3B73B-3466-2647-BC3E-663BBB48D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4090" y="6555846"/>
            <a:ext cx="1617367" cy="1617367"/>
          </a:xfrm>
          <a:prstGeom prst="rect">
            <a:avLst/>
          </a:prstGeom>
        </p:spPr>
      </p:pic>
      <p:sp>
        <p:nvSpPr>
          <p:cNvPr id="61" name="Object 16">
            <a:extLst>
              <a:ext uri="{FF2B5EF4-FFF2-40B4-BE49-F238E27FC236}">
                <a16:creationId xmlns:a16="http://schemas.microsoft.com/office/drawing/2014/main" id="{E1374582-7011-2343-87F5-4807079A27CE}"/>
              </a:ext>
            </a:extLst>
          </p:cNvPr>
          <p:cNvSpPr txBox="1"/>
          <p:nvPr/>
        </p:nvSpPr>
        <p:spPr>
          <a:xfrm>
            <a:off x="3562867" y="4255406"/>
            <a:ext cx="6485714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>
                <a:solidFill>
                  <a:srgbClr val="000000"/>
                </a:solidFill>
                <a:latin typeface="Pretendard Black" pitchFamily="34" charset="0"/>
              </a:rPr>
              <a:t>아이디어 소개</a:t>
            </a:r>
            <a:endParaRPr lang="en-US"/>
          </a:p>
        </p:txBody>
      </p:sp>
      <p:pic>
        <p:nvPicPr>
          <p:cNvPr id="23" name="그래픽 22" descr="그룹 브레인스토밍 윤곽선">
            <a:extLst>
              <a:ext uri="{FF2B5EF4-FFF2-40B4-BE49-F238E27FC236}">
                <a16:creationId xmlns:a16="http://schemas.microsoft.com/office/drawing/2014/main" id="{693A0FAF-DC9F-044C-9005-C9E58B3E7E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73446" y="2423158"/>
            <a:ext cx="1348443" cy="1348443"/>
          </a:xfrm>
          <a:prstGeom prst="rect">
            <a:avLst/>
          </a:prstGeom>
        </p:spPr>
      </p:pic>
      <p:pic>
        <p:nvPicPr>
          <p:cNvPr id="32" name="그래픽 31" descr="기어 헤드 윤곽선">
            <a:extLst>
              <a:ext uri="{FF2B5EF4-FFF2-40B4-BE49-F238E27FC236}">
                <a16:creationId xmlns:a16="http://schemas.microsoft.com/office/drawing/2014/main" id="{6AC49579-F65D-8144-BABD-45AE15C3D0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1503" y="2441277"/>
            <a:ext cx="1348443" cy="1348443"/>
          </a:xfrm>
          <a:prstGeom prst="rect">
            <a:avLst/>
          </a:prstGeom>
        </p:spPr>
      </p:pic>
      <p:pic>
        <p:nvPicPr>
          <p:cNvPr id="36" name="그래픽 35" descr="톱니바퀴 윤곽선">
            <a:extLst>
              <a:ext uri="{FF2B5EF4-FFF2-40B4-BE49-F238E27FC236}">
                <a16:creationId xmlns:a16="http://schemas.microsoft.com/office/drawing/2014/main" id="{88E6C9F5-6DC0-584E-86C0-A191146A15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60223" y="2576021"/>
            <a:ext cx="1214412" cy="1214412"/>
          </a:xfrm>
          <a:prstGeom prst="rect">
            <a:avLst/>
          </a:prstGeom>
        </p:spPr>
      </p:pic>
      <p:pic>
        <p:nvPicPr>
          <p:cNvPr id="73" name="그래픽 72" descr="톱니바퀴 윤곽선">
            <a:extLst>
              <a:ext uri="{FF2B5EF4-FFF2-40B4-BE49-F238E27FC236}">
                <a16:creationId xmlns:a16="http://schemas.microsoft.com/office/drawing/2014/main" id="{27A08C13-6C6F-494E-B138-16CB1D1FAF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24554" y="2614135"/>
            <a:ext cx="1214412" cy="1214412"/>
          </a:xfrm>
          <a:prstGeom prst="rect">
            <a:avLst/>
          </a:prstGeom>
        </p:spPr>
      </p:pic>
      <p:pic>
        <p:nvPicPr>
          <p:cNvPr id="39" name="그래픽 38" descr="화살표 원 윤곽선">
            <a:extLst>
              <a:ext uri="{FF2B5EF4-FFF2-40B4-BE49-F238E27FC236}">
                <a16:creationId xmlns:a16="http://schemas.microsoft.com/office/drawing/2014/main" id="{397460F9-1653-A34F-AA2E-2E85B40FD5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349914" y="2104717"/>
            <a:ext cx="914400" cy="914400"/>
          </a:xfrm>
          <a:prstGeom prst="rect">
            <a:avLst/>
          </a:prstGeom>
        </p:spPr>
      </p:pic>
      <p:pic>
        <p:nvPicPr>
          <p:cNvPr id="44" name="그래픽 43" descr="프로세서 윤곽선">
            <a:extLst>
              <a:ext uri="{FF2B5EF4-FFF2-40B4-BE49-F238E27FC236}">
                <a16:creationId xmlns:a16="http://schemas.microsoft.com/office/drawing/2014/main" id="{C42AF5CA-36D0-B847-9CF5-EEE07A2C9D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896720" y="2969045"/>
            <a:ext cx="621571" cy="621571"/>
          </a:xfrm>
          <a:prstGeom prst="rect">
            <a:avLst/>
          </a:prstGeom>
        </p:spPr>
      </p:pic>
      <p:pic>
        <p:nvPicPr>
          <p:cNvPr id="49" name="그래픽 48" descr="스마트폰 윤곽선">
            <a:extLst>
              <a:ext uri="{FF2B5EF4-FFF2-40B4-BE49-F238E27FC236}">
                <a16:creationId xmlns:a16="http://schemas.microsoft.com/office/drawing/2014/main" id="{A5A3CCD3-AFB9-824B-B305-99053FD038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607897" y="2679512"/>
            <a:ext cx="1184928" cy="1184928"/>
          </a:xfrm>
          <a:prstGeom prst="rect">
            <a:avLst/>
          </a:prstGeom>
        </p:spPr>
      </p:pic>
      <p:pic>
        <p:nvPicPr>
          <p:cNvPr id="56" name="그래픽 55" descr="인터넷 윤곽선">
            <a:extLst>
              <a:ext uri="{FF2B5EF4-FFF2-40B4-BE49-F238E27FC236}">
                <a16:creationId xmlns:a16="http://schemas.microsoft.com/office/drawing/2014/main" id="{438818F2-25F2-7347-96DE-FB97BDA322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766474" y="2670230"/>
            <a:ext cx="1219200" cy="1219200"/>
          </a:xfrm>
          <a:prstGeom prst="rect">
            <a:avLst/>
          </a:prstGeom>
        </p:spPr>
      </p:pic>
      <p:sp>
        <p:nvSpPr>
          <p:cNvPr id="94" name="Object 29">
            <a:extLst>
              <a:ext uri="{FF2B5EF4-FFF2-40B4-BE49-F238E27FC236}">
                <a16:creationId xmlns:a16="http://schemas.microsoft.com/office/drawing/2014/main" id="{5A9308A0-BBE1-D946-82CF-D21F1ECA35CD}"/>
              </a:ext>
            </a:extLst>
          </p:cNvPr>
          <p:cNvSpPr txBox="1"/>
          <p:nvPr/>
        </p:nvSpPr>
        <p:spPr>
          <a:xfrm>
            <a:off x="13278259" y="8316241"/>
            <a:ext cx="52285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>
                <a:solidFill>
                  <a:srgbClr val="000000"/>
                </a:solidFill>
                <a:latin typeface="Pretendard Black" pitchFamily="34" charset="0"/>
              </a:rPr>
              <a:t>향후 계획</a:t>
            </a:r>
            <a:endParaRPr lang="en-US"/>
          </a:p>
        </p:txBody>
      </p:sp>
      <p:sp>
        <p:nvSpPr>
          <p:cNvPr id="95" name="Object 16">
            <a:extLst>
              <a:ext uri="{FF2B5EF4-FFF2-40B4-BE49-F238E27FC236}">
                <a16:creationId xmlns:a16="http://schemas.microsoft.com/office/drawing/2014/main" id="{A16674B9-9860-8F4E-AD57-170B9DAD2589}"/>
              </a:ext>
            </a:extLst>
          </p:cNvPr>
          <p:cNvSpPr txBox="1"/>
          <p:nvPr/>
        </p:nvSpPr>
        <p:spPr>
          <a:xfrm>
            <a:off x="8085404" y="8421492"/>
            <a:ext cx="6485714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>
                <a:solidFill>
                  <a:srgbClr val="000000"/>
                </a:solidFill>
                <a:latin typeface="Pretendard Black" pitchFamily="34" charset="0"/>
              </a:rPr>
              <a:t>팀원 역할</a:t>
            </a:r>
            <a:endParaRPr lang="en-US" altLang="ko-KR" sz="2700">
              <a:solidFill>
                <a:srgbClr val="000000"/>
              </a:solidFill>
              <a:latin typeface="Pretendard Black" pitchFamily="34" charset="0"/>
            </a:endParaRPr>
          </a:p>
        </p:txBody>
      </p:sp>
      <p:pic>
        <p:nvPicPr>
          <p:cNvPr id="34" name="Object 5">
            <a:extLst>
              <a:ext uri="{FF2B5EF4-FFF2-40B4-BE49-F238E27FC236}">
                <a16:creationId xmlns:a16="http://schemas.microsoft.com/office/drawing/2014/main" id="{17706B65-31C0-A3E2-4E42-B45C78A9C70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5322571" y="5709524"/>
            <a:ext cx="7528571" cy="114286"/>
          </a:xfrm>
          <a:prstGeom prst="rect">
            <a:avLst/>
          </a:prstGeom>
        </p:spPr>
      </p:pic>
      <p:sp>
        <p:nvSpPr>
          <p:cNvPr id="42" name="Object 16">
            <a:extLst>
              <a:ext uri="{FF2B5EF4-FFF2-40B4-BE49-F238E27FC236}">
                <a16:creationId xmlns:a16="http://schemas.microsoft.com/office/drawing/2014/main" id="{0B4A3D43-53AD-6AC5-1E32-F62B837E2B7C}"/>
              </a:ext>
            </a:extLst>
          </p:cNvPr>
          <p:cNvSpPr txBox="1"/>
          <p:nvPr/>
        </p:nvSpPr>
        <p:spPr>
          <a:xfrm>
            <a:off x="3612672" y="8427573"/>
            <a:ext cx="6485714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>
                <a:solidFill>
                  <a:srgbClr val="000000"/>
                </a:solidFill>
                <a:latin typeface="Pretendard Black" pitchFamily="34" charset="0"/>
              </a:rPr>
              <a:t>데모</a:t>
            </a:r>
            <a:endParaRPr lang="en-US" altLang="ko-KR" sz="2700">
              <a:solidFill>
                <a:srgbClr val="000000"/>
              </a:solidFill>
              <a:latin typeface="Pretendard Black" pitchFamily="34" charset="0"/>
            </a:endParaRPr>
          </a:p>
        </p:txBody>
      </p:sp>
      <p:pic>
        <p:nvPicPr>
          <p:cNvPr id="15" name="그래픽 14" descr="텔레비전 윤곽선">
            <a:extLst>
              <a:ext uri="{FF2B5EF4-FFF2-40B4-BE49-F238E27FC236}">
                <a16:creationId xmlns:a16="http://schemas.microsoft.com/office/drawing/2014/main" id="{2CFC98DC-8DCC-44A6-B777-C818031D93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33167" y="6438900"/>
            <a:ext cx="1762016" cy="1762016"/>
          </a:xfrm>
          <a:prstGeom prst="rect">
            <a:avLst/>
          </a:prstGeom>
        </p:spPr>
      </p:pic>
      <p:pic>
        <p:nvPicPr>
          <p:cNvPr id="45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3ECD445A-8060-077F-B50C-D03280DE8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6296090" y="6946612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래픽 18" descr="CMD 터미널 윤곽선">
            <a:extLst>
              <a:ext uri="{FF2B5EF4-FFF2-40B4-BE49-F238E27FC236}">
                <a16:creationId xmlns:a16="http://schemas.microsoft.com/office/drawing/2014/main" id="{4AED2E41-DADB-6854-110E-FF9B2BAFC9F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28104" y="6335997"/>
            <a:ext cx="1809471" cy="1809471"/>
          </a:xfrm>
          <a:prstGeom prst="rect">
            <a:avLst/>
          </a:prstGeom>
        </p:spPr>
      </p:pic>
      <p:sp>
        <p:nvSpPr>
          <p:cNvPr id="48" name="Object 16">
            <a:extLst>
              <a:ext uri="{FF2B5EF4-FFF2-40B4-BE49-F238E27FC236}">
                <a16:creationId xmlns:a16="http://schemas.microsoft.com/office/drawing/2014/main" id="{37A95EFF-BE90-E42B-9D9A-40942359F0F5}"/>
              </a:ext>
            </a:extLst>
          </p:cNvPr>
          <p:cNvSpPr txBox="1"/>
          <p:nvPr/>
        </p:nvSpPr>
        <p:spPr>
          <a:xfrm>
            <a:off x="-791626" y="8355308"/>
            <a:ext cx="6485714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700" dirty="0">
                <a:solidFill>
                  <a:srgbClr val="000000"/>
                </a:solidFill>
                <a:latin typeface="Pretendard Black" pitchFamily="34" charset="0"/>
              </a:rPr>
              <a:t>주요 기능 구현</a:t>
            </a:r>
            <a:endParaRPr lang="en-US" altLang="ko-KR" sz="2700" dirty="0">
              <a:solidFill>
                <a:srgbClr val="000000"/>
              </a:solidFill>
              <a:latin typeface="Pretendard Black" pitchFamily="34" charset="0"/>
            </a:endParaRPr>
          </a:p>
        </p:txBody>
      </p:sp>
      <p:sp>
        <p:nvSpPr>
          <p:cNvPr id="50" name="Object 17">
            <a:extLst>
              <a:ext uri="{FF2B5EF4-FFF2-40B4-BE49-F238E27FC236}">
                <a16:creationId xmlns:a16="http://schemas.microsoft.com/office/drawing/2014/main" id="{75F831C6-7599-25B5-09C0-E1459690ED95}"/>
              </a:ext>
            </a:extLst>
          </p:cNvPr>
          <p:cNvSpPr txBox="1"/>
          <p:nvPr/>
        </p:nvSpPr>
        <p:spPr>
          <a:xfrm>
            <a:off x="522936" y="9054707"/>
            <a:ext cx="37428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i="1" dirty="0">
                <a:solidFill>
                  <a:srgbClr val="000000"/>
                </a:solidFill>
                <a:latin typeface="Pretendard Medium" pitchFamily="34" charset="0"/>
              </a:rPr>
              <a:t>테스트 내용 및 결과</a:t>
            </a:r>
            <a:endParaRPr lang="en-US" dirty="0"/>
          </a:p>
        </p:txBody>
      </p:sp>
      <p:pic>
        <p:nvPicPr>
          <p:cNvPr id="21" name="그래픽 20" descr="프레젠테이션 조직도 윤곽선">
            <a:extLst>
              <a:ext uri="{FF2B5EF4-FFF2-40B4-BE49-F238E27FC236}">
                <a16:creationId xmlns:a16="http://schemas.microsoft.com/office/drawing/2014/main" id="{E15CF8C1-EBEB-23A8-5312-3BA6BDFAB9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003842" y="6098646"/>
            <a:ext cx="914400" cy="914400"/>
          </a:xfrm>
          <a:prstGeom prst="rect">
            <a:avLst/>
          </a:prstGeom>
        </p:spPr>
      </p:pic>
      <p:pic>
        <p:nvPicPr>
          <p:cNvPr id="26" name="그래픽 25" descr="흡기 방식 윤곽선">
            <a:extLst>
              <a:ext uri="{FF2B5EF4-FFF2-40B4-BE49-F238E27FC236}">
                <a16:creationId xmlns:a16="http://schemas.microsoft.com/office/drawing/2014/main" id="{9E856EF1-5577-BF08-4E0F-6E5050BB5A3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084953" y="6360595"/>
            <a:ext cx="1576458" cy="15764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6190" y="684907"/>
            <a:ext cx="77709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3200" kern="0" spc="-10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0</a:t>
            </a:r>
            <a:r>
              <a:rPr lang="en-US" altLang="ko-KR" sz="3200" kern="0" spc="-10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1</a:t>
            </a:r>
            <a:r>
              <a:rPr lang="en-US" sz="3200" kern="0" spc="-100">
                <a:solidFill>
                  <a:srgbClr val="000000"/>
                </a:solidFill>
                <a:latin typeface="Pretendard Black"/>
                <a:cs typeface="Pretendard Black" pitchFamily="34" charset="0"/>
              </a:rPr>
              <a:t>. </a:t>
            </a:r>
            <a:r>
              <a:rPr lang="ko-KR" altLang="en-US" sz="3200" kern="0" spc="-100">
                <a:solidFill>
                  <a:srgbClr val="000000"/>
                </a:solidFill>
                <a:ea typeface="+mn-lt"/>
                <a:cs typeface="+mn-lt"/>
              </a:rPr>
              <a:t>개발 동기</a:t>
            </a:r>
            <a:endParaRPr lang="ko-KR" altLang="en-US" sz="3200" kern="0" spc="-100"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40749" y="12658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91A20080-9D70-D340-B195-3C4D2CD40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15">
            <a:extLst>
              <a:ext uri="{FF2B5EF4-FFF2-40B4-BE49-F238E27FC236}">
                <a16:creationId xmlns:a16="http://schemas.microsoft.com/office/drawing/2014/main" id="{DEEF3589-03CD-40DA-8D35-54B193E27467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ko-KR" i="1" dirty="0">
                <a:solidFill>
                  <a:srgbClr val="000000"/>
                </a:solidFill>
                <a:ea typeface="+mn-lt"/>
                <a:cs typeface="+mn-lt"/>
              </a:rPr>
              <a:t>작품의 배경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ko-KR" i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i="1" dirty="0">
                <a:solidFill>
                  <a:srgbClr val="000000"/>
                </a:solidFill>
                <a:ea typeface="+mn-lt"/>
                <a:cs typeface="+mn-lt"/>
              </a:rPr>
              <a:t>&amp;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ko-KR" i="1" dirty="0">
                <a:solidFill>
                  <a:srgbClr val="000000"/>
                </a:solidFill>
                <a:ea typeface="+mn-lt"/>
                <a:cs typeface="+mn-lt"/>
              </a:rPr>
              <a:t>필요성</a:t>
            </a:r>
            <a:endParaRPr lang="en-US" altLang="ko-KR" dirty="0">
              <a:ea typeface="+mn-lt"/>
              <a:cs typeface="+mn-lt"/>
            </a:endParaRPr>
          </a:p>
        </p:txBody>
      </p:sp>
      <p:pic>
        <p:nvPicPr>
          <p:cNvPr id="1189" name="그래픽 1189" descr="블록체인 윤곽선">
            <a:extLst>
              <a:ext uri="{FF2B5EF4-FFF2-40B4-BE49-F238E27FC236}">
                <a16:creationId xmlns:a16="http://schemas.microsoft.com/office/drawing/2014/main" id="{9459740B-7035-4538-845D-0E3BC4E53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4970" y="1914914"/>
            <a:ext cx="2944785" cy="2962719"/>
          </a:xfrm>
          <a:prstGeom prst="rect">
            <a:avLst/>
          </a:prstGeom>
        </p:spPr>
      </p:pic>
      <p:pic>
        <p:nvPicPr>
          <p:cNvPr id="1188" name="그래픽 1188" descr="아이디어 윤곽선">
            <a:extLst>
              <a:ext uri="{FF2B5EF4-FFF2-40B4-BE49-F238E27FC236}">
                <a16:creationId xmlns:a16="http://schemas.microsoft.com/office/drawing/2014/main" id="{C66CBAC3-8F9B-48F3-BE47-423C4B8858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16049" y="2014888"/>
            <a:ext cx="2754578" cy="2762766"/>
          </a:xfrm>
          <a:prstGeom prst="rect">
            <a:avLst/>
          </a:prstGeom>
        </p:spPr>
      </p:pic>
      <p:sp>
        <p:nvSpPr>
          <p:cNvPr id="1197" name="화살표: 오른쪽 1196">
            <a:extLst>
              <a:ext uri="{FF2B5EF4-FFF2-40B4-BE49-F238E27FC236}">
                <a16:creationId xmlns:a16="http://schemas.microsoft.com/office/drawing/2014/main" id="{183464C4-7C49-4D3E-8C47-F486F2F77C3A}"/>
              </a:ext>
            </a:extLst>
          </p:cNvPr>
          <p:cNvSpPr/>
          <p:nvPr/>
        </p:nvSpPr>
        <p:spPr>
          <a:xfrm>
            <a:off x="11585320" y="2917906"/>
            <a:ext cx="1323581" cy="9567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사원증 윤곽선">
            <a:extLst>
              <a:ext uri="{FF2B5EF4-FFF2-40B4-BE49-F238E27FC236}">
                <a16:creationId xmlns:a16="http://schemas.microsoft.com/office/drawing/2014/main" id="{F6211F2E-B292-C719-FDAA-D0157BA1C4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795" y="1652348"/>
            <a:ext cx="3487847" cy="3487847"/>
          </a:xfrm>
          <a:prstGeom prst="rect">
            <a:avLst/>
          </a:prstGeom>
        </p:spPr>
      </p:pic>
      <p:sp>
        <p:nvSpPr>
          <p:cNvPr id="19" name="화살표: 오른쪽 1196">
            <a:extLst>
              <a:ext uri="{FF2B5EF4-FFF2-40B4-BE49-F238E27FC236}">
                <a16:creationId xmlns:a16="http://schemas.microsoft.com/office/drawing/2014/main" id="{799B48CE-B3DF-6F6D-752E-6CF8E1EB31DD}"/>
              </a:ext>
            </a:extLst>
          </p:cNvPr>
          <p:cNvSpPr/>
          <p:nvPr/>
        </p:nvSpPr>
        <p:spPr>
          <a:xfrm>
            <a:off x="5185824" y="3017883"/>
            <a:ext cx="1323581" cy="9567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27DBC-411F-1E07-203D-0C9EDB60027E}"/>
              </a:ext>
            </a:extLst>
          </p:cNvPr>
          <p:cNvSpPr txBox="1"/>
          <p:nvPr/>
        </p:nvSpPr>
        <p:spPr>
          <a:xfrm>
            <a:off x="8169965" y="1753278"/>
            <a:ext cx="194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Block Chain</a:t>
            </a:r>
            <a:endParaRPr kumimoji="1" lang="ko-Kore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ABCA34-5C57-38A5-12E3-0DA29EE3E98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85" y="5140195"/>
            <a:ext cx="3959737" cy="46692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D94FEE-8C63-1373-CC8F-D3ADB541536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92" y="5039269"/>
            <a:ext cx="5123596" cy="495615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59DFD75-7B53-FA50-3CCF-78E6EBB66A1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556" y="5012609"/>
            <a:ext cx="3291161" cy="49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76190" y="684908"/>
            <a:ext cx="78571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</a:t>
            </a:r>
            <a:r>
              <a:rPr lang="en-US" altLang="ko-KR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2</a:t>
            </a:r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. </a:t>
            </a:r>
            <a:r>
              <a:rPr lang="en-US" sz="3200" kern="0" spc="-10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아이디어</a:t>
            </a:r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sz="3200" kern="0" spc="-10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소개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23816" y="12658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27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24A35D9E-5406-7946-BBD1-C8C68F179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26" descr="지문 단색으로 채워진">
            <a:extLst>
              <a:ext uri="{FF2B5EF4-FFF2-40B4-BE49-F238E27FC236}">
                <a16:creationId xmlns:a16="http://schemas.microsoft.com/office/drawing/2014/main" id="{97EA9DE7-EC29-4A50-A849-F0FA36AA8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9496" y="2983471"/>
            <a:ext cx="4812605" cy="4812605"/>
          </a:xfrm>
          <a:prstGeom prst="rect">
            <a:avLst/>
          </a:prstGeom>
        </p:spPr>
      </p:pic>
      <p:pic>
        <p:nvPicPr>
          <p:cNvPr id="9" name="그래픽 9" descr="사원증 단색으로 채워진">
            <a:extLst>
              <a:ext uri="{FF2B5EF4-FFF2-40B4-BE49-F238E27FC236}">
                <a16:creationId xmlns:a16="http://schemas.microsoft.com/office/drawing/2014/main" id="{375A2785-CB4F-44C9-AE03-19863884D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83034" y="5831812"/>
            <a:ext cx="343438" cy="34343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F273BFD-12C7-F946-8E0C-705A3D13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915" y="2593454"/>
            <a:ext cx="9414486" cy="28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래픽 11" descr="지구본 - 아시아 단색으로 채워진">
            <a:extLst>
              <a:ext uri="{FF2B5EF4-FFF2-40B4-BE49-F238E27FC236}">
                <a16:creationId xmlns:a16="http://schemas.microsoft.com/office/drawing/2014/main" id="{1497CCEF-8B6D-9147-9DF2-CFE4BC27CF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31425" y="5818823"/>
            <a:ext cx="3701596" cy="3701596"/>
          </a:xfrm>
          <a:prstGeom prst="rect">
            <a:avLst/>
          </a:prstGeom>
        </p:spPr>
      </p:pic>
      <p:sp>
        <p:nvSpPr>
          <p:cNvPr id="13" name="화살표: 오른쪽 1196">
            <a:extLst>
              <a:ext uri="{FF2B5EF4-FFF2-40B4-BE49-F238E27FC236}">
                <a16:creationId xmlns:a16="http://schemas.microsoft.com/office/drawing/2014/main" id="{62456932-F58B-E444-A0A2-9AD9688A942B}"/>
              </a:ext>
            </a:extLst>
          </p:cNvPr>
          <p:cNvSpPr/>
          <p:nvPr/>
        </p:nvSpPr>
        <p:spPr>
          <a:xfrm>
            <a:off x="7100155" y="5126875"/>
            <a:ext cx="2218266" cy="95673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9" descr="사원증 단색으로 채워진">
            <a:extLst>
              <a:ext uri="{FF2B5EF4-FFF2-40B4-BE49-F238E27FC236}">
                <a16:creationId xmlns:a16="http://schemas.microsoft.com/office/drawing/2014/main" id="{50406DAB-A124-A95F-B869-E29AAF456D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8554" y="6116998"/>
            <a:ext cx="343438" cy="343438"/>
          </a:xfrm>
          <a:prstGeom prst="rect">
            <a:avLst/>
          </a:prstGeom>
        </p:spPr>
      </p:pic>
      <p:pic>
        <p:nvPicPr>
          <p:cNvPr id="15" name="그래픽 9" descr="사원증 단색으로 채워진">
            <a:extLst>
              <a:ext uri="{FF2B5EF4-FFF2-40B4-BE49-F238E27FC236}">
                <a16:creationId xmlns:a16="http://schemas.microsoft.com/office/drawing/2014/main" id="{3333BC4C-89F8-3BF2-EDA0-B5FC53AC4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773717" y="6846480"/>
            <a:ext cx="343438" cy="343438"/>
          </a:xfrm>
          <a:prstGeom prst="rect">
            <a:avLst/>
          </a:prstGeom>
        </p:spPr>
      </p:pic>
      <p:pic>
        <p:nvPicPr>
          <p:cNvPr id="16" name="그래픽 9" descr="사원증 단색으로 채워진">
            <a:extLst>
              <a:ext uri="{FF2B5EF4-FFF2-40B4-BE49-F238E27FC236}">
                <a16:creationId xmlns:a16="http://schemas.microsoft.com/office/drawing/2014/main" id="{FB6A91A6-81A2-0262-C74B-705388511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76315" y="6099150"/>
            <a:ext cx="343438" cy="343438"/>
          </a:xfrm>
          <a:prstGeom prst="rect">
            <a:avLst/>
          </a:prstGeom>
        </p:spPr>
      </p:pic>
      <p:pic>
        <p:nvPicPr>
          <p:cNvPr id="17" name="그래픽 9" descr="사원증 단색으로 채워진">
            <a:extLst>
              <a:ext uri="{FF2B5EF4-FFF2-40B4-BE49-F238E27FC236}">
                <a16:creationId xmlns:a16="http://schemas.microsoft.com/office/drawing/2014/main" id="{E908D5BC-EC55-F3B4-A584-CCD4843EF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89583" y="7845022"/>
            <a:ext cx="343438" cy="343438"/>
          </a:xfrm>
          <a:prstGeom prst="rect">
            <a:avLst/>
          </a:prstGeom>
        </p:spPr>
      </p:pic>
      <p:pic>
        <p:nvPicPr>
          <p:cNvPr id="18" name="그래픽 9" descr="사원증 단색으로 채워진">
            <a:extLst>
              <a:ext uri="{FF2B5EF4-FFF2-40B4-BE49-F238E27FC236}">
                <a16:creationId xmlns:a16="http://schemas.microsoft.com/office/drawing/2014/main" id="{3BCCC328-1D19-F3EF-9B26-52B8C51F0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27253" y="9176981"/>
            <a:ext cx="343438" cy="343438"/>
          </a:xfrm>
          <a:prstGeom prst="rect">
            <a:avLst/>
          </a:prstGeom>
        </p:spPr>
      </p:pic>
      <p:pic>
        <p:nvPicPr>
          <p:cNvPr id="19" name="그래픽 9" descr="사원증 단색으로 채워진">
            <a:extLst>
              <a:ext uri="{FF2B5EF4-FFF2-40B4-BE49-F238E27FC236}">
                <a16:creationId xmlns:a16="http://schemas.microsoft.com/office/drawing/2014/main" id="{8F1486B4-BBD6-3AAB-536D-4B76C2AB7F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07495" y="8660089"/>
            <a:ext cx="343438" cy="343438"/>
          </a:xfrm>
          <a:prstGeom prst="rect">
            <a:avLst/>
          </a:prstGeom>
        </p:spPr>
      </p:pic>
      <p:pic>
        <p:nvPicPr>
          <p:cNvPr id="20" name="그래픽 9" descr="사원증 단색으로 채워진">
            <a:extLst>
              <a:ext uri="{FF2B5EF4-FFF2-40B4-BE49-F238E27FC236}">
                <a16:creationId xmlns:a16="http://schemas.microsoft.com/office/drawing/2014/main" id="{8F1F34DD-8E89-AF58-56E9-1154B1C27A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37869" y="7513717"/>
            <a:ext cx="343438" cy="343438"/>
          </a:xfrm>
          <a:prstGeom prst="rect">
            <a:avLst/>
          </a:prstGeom>
        </p:spPr>
      </p:pic>
      <p:pic>
        <p:nvPicPr>
          <p:cNvPr id="21" name="그래픽 9" descr="사원증 단색으로 채워진">
            <a:extLst>
              <a:ext uri="{FF2B5EF4-FFF2-40B4-BE49-F238E27FC236}">
                <a16:creationId xmlns:a16="http://schemas.microsoft.com/office/drawing/2014/main" id="{F266A039-6F96-F9FF-F508-03EB276B16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17382" y="8130208"/>
            <a:ext cx="343438" cy="343438"/>
          </a:xfrm>
          <a:prstGeom prst="rect">
            <a:avLst/>
          </a:prstGeom>
        </p:spPr>
      </p:pic>
      <p:pic>
        <p:nvPicPr>
          <p:cNvPr id="22" name="그래픽 9" descr="사원증 단색으로 채워진">
            <a:extLst>
              <a:ext uri="{FF2B5EF4-FFF2-40B4-BE49-F238E27FC236}">
                <a16:creationId xmlns:a16="http://schemas.microsoft.com/office/drawing/2014/main" id="{E2BC0389-77E0-21C6-AF7F-C225DF12F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98924" y="6280140"/>
            <a:ext cx="343438" cy="343438"/>
          </a:xfrm>
          <a:prstGeom prst="rect">
            <a:avLst/>
          </a:prstGeom>
        </p:spPr>
      </p:pic>
      <p:pic>
        <p:nvPicPr>
          <p:cNvPr id="23" name="그래픽 9" descr="사원증 단색으로 채워진">
            <a:extLst>
              <a:ext uri="{FF2B5EF4-FFF2-40B4-BE49-F238E27FC236}">
                <a16:creationId xmlns:a16="http://schemas.microsoft.com/office/drawing/2014/main" id="{3786B1E1-AA55-4C4D-AEDB-616B3B82D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81901" y="8918563"/>
            <a:ext cx="343438" cy="343438"/>
          </a:xfrm>
          <a:prstGeom prst="rect">
            <a:avLst/>
          </a:prstGeom>
        </p:spPr>
      </p:pic>
      <p:pic>
        <p:nvPicPr>
          <p:cNvPr id="24" name="그래픽 9" descr="사원증 단색으로 채워진">
            <a:extLst>
              <a:ext uri="{FF2B5EF4-FFF2-40B4-BE49-F238E27FC236}">
                <a16:creationId xmlns:a16="http://schemas.microsoft.com/office/drawing/2014/main" id="{BA68A84B-4786-C006-4D81-13E69F48F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40413" y="8450772"/>
            <a:ext cx="343438" cy="343438"/>
          </a:xfrm>
          <a:prstGeom prst="rect">
            <a:avLst/>
          </a:prstGeom>
        </p:spPr>
      </p:pic>
      <p:pic>
        <p:nvPicPr>
          <p:cNvPr id="25" name="그래픽 9" descr="사원증 단색으로 채워진">
            <a:extLst>
              <a:ext uri="{FF2B5EF4-FFF2-40B4-BE49-F238E27FC236}">
                <a16:creationId xmlns:a16="http://schemas.microsoft.com/office/drawing/2014/main" id="{5CC7DFF9-E6F2-0AF9-38F0-C376E0AB0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68041" y="7708650"/>
            <a:ext cx="343438" cy="343438"/>
          </a:xfrm>
          <a:prstGeom prst="rect">
            <a:avLst/>
          </a:prstGeom>
        </p:spPr>
      </p:pic>
      <p:pic>
        <p:nvPicPr>
          <p:cNvPr id="26" name="그래픽 9" descr="사원증 단색으로 채워진">
            <a:extLst>
              <a:ext uri="{FF2B5EF4-FFF2-40B4-BE49-F238E27FC236}">
                <a16:creationId xmlns:a16="http://schemas.microsoft.com/office/drawing/2014/main" id="{BEAA974F-5726-58F9-9556-9D01D3AB0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5901" y="6774197"/>
            <a:ext cx="343438" cy="3434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3B34F11-B59C-D047-9804-C76CE5B14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30935"/>
              </p:ext>
            </p:extLst>
          </p:nvPr>
        </p:nvGraphicFramePr>
        <p:xfrm>
          <a:off x="723754" y="2011492"/>
          <a:ext cx="13230785" cy="7487544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3709098">
                  <a:extLst>
                    <a:ext uri="{9D8B030D-6E8A-4147-A177-3AD203B41FA5}">
                      <a16:colId xmlns:a16="http://schemas.microsoft.com/office/drawing/2014/main" val="1717264231"/>
                    </a:ext>
                  </a:extLst>
                </a:gridCol>
                <a:gridCol w="9521687">
                  <a:extLst>
                    <a:ext uri="{9D8B030D-6E8A-4147-A177-3AD203B41FA5}">
                      <a16:colId xmlns:a16="http://schemas.microsoft.com/office/drawing/2014/main" val="117573937"/>
                    </a:ext>
                  </a:extLst>
                </a:gridCol>
              </a:tblGrid>
              <a:tr h="24958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err="1">
                          <a:solidFill>
                            <a:schemeClr val="tx1"/>
                          </a:solidFill>
                        </a:rPr>
                        <a:t>하이퍼레저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</a:rPr>
                        <a:t> 네트워크 구축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cs typeface="Calibri"/>
                      </a:endParaRPr>
                    </a:p>
                    <a:p>
                      <a:pPr algn="ctr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cs typeface="Calibri"/>
                        </a:rPr>
                        <a:t>  노드 </a:t>
                      </a:r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cs typeface="Calibri"/>
                        </a:rPr>
                        <a:t>&amp;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cs typeface="Calibri"/>
                        </a:rPr>
                        <a:t> 체인코드 배포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38703"/>
                  </a:ext>
                </a:extLst>
              </a:tr>
              <a:tr h="24958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cs typeface="Calibri"/>
                        </a:rPr>
                        <a:t>웹 애플리케이션</a:t>
                      </a:r>
                      <a:endParaRPr lang="ko-Kore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61502"/>
                  </a:ext>
                </a:extLst>
              </a:tr>
              <a:tr h="24958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cs typeface="Calibri"/>
                        </a:rPr>
                        <a:t>지문 인식 및 비교</a:t>
                      </a:r>
                      <a:endParaRPr lang="ko-Kore-KR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837095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676190" y="684908"/>
            <a:ext cx="78571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</a:t>
            </a:r>
            <a:r>
              <a:rPr lang="en-US" altLang="ko-KR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3</a:t>
            </a:r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. </a:t>
            </a:r>
            <a:r>
              <a:rPr lang="en-US" sz="3200" kern="0" spc="-10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구성</a:t>
            </a:r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sz="3200" kern="0" spc="-10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요소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47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AE28DE9-41EE-A249-9266-A1D964EF0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3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5242F03-C003-447C-807A-11EC08E4B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044" y="4991271"/>
            <a:ext cx="3067511" cy="1717806"/>
          </a:xfrm>
          <a:prstGeom prst="rect">
            <a:avLst/>
          </a:prstGeom>
        </p:spPr>
      </p:pic>
      <p:pic>
        <p:nvPicPr>
          <p:cNvPr id="33" name="그림 33">
            <a:extLst>
              <a:ext uri="{FF2B5EF4-FFF2-40B4-BE49-F238E27FC236}">
                <a16:creationId xmlns:a16="http://schemas.microsoft.com/office/drawing/2014/main" id="{2338E6E4-00A8-4031-BDBC-7105B825F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4680" y="5011974"/>
            <a:ext cx="2724150" cy="1676400"/>
          </a:xfrm>
          <a:prstGeom prst="rect">
            <a:avLst/>
          </a:prstGeom>
        </p:spPr>
      </p:pic>
      <p:pic>
        <p:nvPicPr>
          <p:cNvPr id="7172" name="Picture 4" descr="post-thumbnail">
            <a:extLst>
              <a:ext uri="{FF2B5EF4-FFF2-40B4-BE49-F238E27FC236}">
                <a16:creationId xmlns:a16="http://schemas.microsoft.com/office/drawing/2014/main" id="{9B6B6FD2-BB15-BA4A-9C13-CD62AF0B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02" y="2318713"/>
            <a:ext cx="3327600" cy="16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EEBBD85-D94F-3C48-9400-9761B1B2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145" y="2307066"/>
            <a:ext cx="1717807" cy="171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8F029A61-2E62-3B49-8D78-AFDF900C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466" y="4947141"/>
            <a:ext cx="1688856" cy="16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파이썬(Python)) - 응용SW 엔지니어링">
            <a:extLst>
              <a:ext uri="{FF2B5EF4-FFF2-40B4-BE49-F238E27FC236}">
                <a16:creationId xmlns:a16="http://schemas.microsoft.com/office/drawing/2014/main" id="{B547EEFB-159E-CE41-B614-858F5DF94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680" y="7341841"/>
            <a:ext cx="2943110" cy="173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애플 ‘아이폰13’ 대각선으로 후면 카메라 배열 바뀌나?">
            <a:extLst>
              <a:ext uri="{FF2B5EF4-FFF2-40B4-BE49-F238E27FC236}">
                <a16:creationId xmlns:a16="http://schemas.microsoft.com/office/drawing/2014/main" id="{1AE6BF96-263B-4144-BC4E-4E4AD64F8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45" y="7315025"/>
            <a:ext cx="2735908" cy="183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docker logo">
            <a:extLst>
              <a:ext uri="{FF2B5EF4-FFF2-40B4-BE49-F238E27FC236}">
                <a16:creationId xmlns:a16="http://schemas.microsoft.com/office/drawing/2014/main" id="{CB189276-7743-E141-A3C9-9BD36CA0D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680" y="1958011"/>
            <a:ext cx="2525148" cy="225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WS란? 클라우드와 AWS의 기본 개념 알아보기">
            <a:extLst>
              <a:ext uri="{FF2B5EF4-FFF2-40B4-BE49-F238E27FC236}">
                <a16:creationId xmlns:a16="http://schemas.microsoft.com/office/drawing/2014/main" id="{A9D57B51-4937-50AA-0ADC-089FE0AF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0208" y="3234199"/>
            <a:ext cx="4133124" cy="255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15">
            <a:extLst>
              <a:ext uri="{FF2B5EF4-FFF2-40B4-BE49-F238E27FC236}">
                <a16:creationId xmlns:a16="http://schemas.microsoft.com/office/drawing/2014/main" id="{2B9E4E95-E6A9-2064-EB60-E24C47A33A03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사용 기술 </a:t>
            </a:r>
            <a:r>
              <a:rPr lang="ko-KR" i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i="1" dirty="0">
                <a:solidFill>
                  <a:srgbClr val="000000"/>
                </a:solidFill>
                <a:ea typeface="+mn-lt"/>
                <a:cs typeface="+mn-lt"/>
              </a:rPr>
              <a:t>&amp;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 내용</a:t>
            </a:r>
            <a:endParaRPr lang="en-US" altLang="ko-KR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190" y="684907"/>
            <a:ext cx="69857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</a:t>
            </a:r>
            <a:r>
              <a:rPr lang="en-US" altLang="ko-KR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4</a:t>
            </a:r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. </a:t>
            </a:r>
            <a:r>
              <a:rPr lang="en-US" sz="3200" kern="0" spc="-10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시스템</a:t>
            </a:r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sz="3200" kern="0" spc="-10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순서도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2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DD0F77E-EBBB-AF49-B778-441CFB3ED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9">
            <a:extLst>
              <a:ext uri="{FF2B5EF4-FFF2-40B4-BE49-F238E27FC236}">
                <a16:creationId xmlns:a16="http://schemas.microsoft.com/office/drawing/2014/main" id="{CDD6FD15-2A33-4DF9-94D6-F4E1A59CF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326" y="1971240"/>
            <a:ext cx="15228275" cy="76340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190" y="684907"/>
            <a:ext cx="69857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</a:t>
            </a:r>
            <a:r>
              <a:rPr lang="en-US" altLang="ko-KR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5</a:t>
            </a:r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. </a:t>
            </a:r>
            <a:r>
              <a:rPr lang="ko-KR" alt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주요 기능 구현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2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DD0F77E-EBBB-AF49-B778-441CFB3ED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8">
            <a:extLst>
              <a:ext uri="{FF2B5EF4-FFF2-40B4-BE49-F238E27FC236}">
                <a16:creationId xmlns:a16="http://schemas.microsoft.com/office/drawing/2014/main" id="{A1024717-4EB6-29F7-731B-3E8C39BF8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97552"/>
            <a:ext cx="17839266" cy="6436964"/>
          </a:xfrm>
          <a:prstGeom prst="rect">
            <a:avLst/>
          </a:prstGeom>
        </p:spPr>
      </p:pic>
      <p:sp>
        <p:nvSpPr>
          <p:cNvPr id="8" name="Object 15">
            <a:extLst>
              <a:ext uri="{FF2B5EF4-FFF2-40B4-BE49-F238E27FC236}">
                <a16:creationId xmlns:a16="http://schemas.microsoft.com/office/drawing/2014/main" id="{8CFF9A21-6704-2DFD-2AD3-DE246A3EC525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ko-KR" altLang="en-US" i="1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회원가입</a:t>
            </a:r>
            <a:endParaRPr lang="en-US" altLang="ko-K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102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190" y="684907"/>
            <a:ext cx="69857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</a:t>
            </a:r>
            <a:r>
              <a:rPr lang="en-US" altLang="ko-KR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5</a:t>
            </a:r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. </a:t>
            </a:r>
            <a:r>
              <a:rPr lang="ko-KR" alt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주요 기능 구현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2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DD0F77E-EBBB-AF49-B778-441CFB3ED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972EDD10-CFFB-4899-94A3-1619ED6B04AE}"/>
              </a:ext>
            </a:extLst>
          </p:cNvPr>
          <p:cNvSpPr>
            <a:spLocks noGrp="1"/>
          </p:cNvSpPr>
          <p:nvPr/>
        </p:nvSpPr>
        <p:spPr>
          <a:xfrm>
            <a:off x="887186" y="17203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ore-KR" altLang="en-US"/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7A6BD86-E5A7-C926-6B23-50700CA84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47899"/>
            <a:ext cx="10913533" cy="6764867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C4D14396-0042-9407-1F12-6F0EEBE33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3533" y="2199565"/>
            <a:ext cx="6934200" cy="6785335"/>
          </a:xfrm>
          <a:prstGeom prst="rect">
            <a:avLst/>
          </a:prstGeom>
        </p:spPr>
      </p:pic>
      <p:sp>
        <p:nvSpPr>
          <p:cNvPr id="10" name="Object 15">
            <a:extLst>
              <a:ext uri="{FF2B5EF4-FFF2-40B4-BE49-F238E27FC236}">
                <a16:creationId xmlns:a16="http://schemas.microsoft.com/office/drawing/2014/main" id="{361A7483-4DCB-DA1A-BD54-DEF30D1A4DA5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ko-KR" altLang="en-US" i="1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신원 인증</a:t>
            </a:r>
            <a:endParaRPr lang="en-US" altLang="ko-K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949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190" y="684907"/>
            <a:ext cx="69857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</a:t>
            </a:r>
            <a:r>
              <a:rPr lang="en-US" altLang="ko-KR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5</a:t>
            </a:r>
            <a:r>
              <a:rPr 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. </a:t>
            </a:r>
            <a:r>
              <a:rPr lang="ko-KR" altLang="en-US" sz="3200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주요 기능 구현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2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DD0F77E-EBBB-AF49-B778-441CFB3ED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실내, 사람이(가) 표시된 사진&#10;&#10;자동 생성된 설명">
            <a:extLst>
              <a:ext uri="{FF2B5EF4-FFF2-40B4-BE49-F238E27FC236}">
                <a16:creationId xmlns:a16="http://schemas.microsoft.com/office/drawing/2014/main" id="{1BF285F3-553E-79EE-D963-3946A529F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57" y="2500740"/>
            <a:ext cx="4043323" cy="6677046"/>
          </a:xfrm>
          <a:prstGeom prst="rect">
            <a:avLst/>
          </a:prstGeom>
        </p:spPr>
      </p:pic>
      <p:pic>
        <p:nvPicPr>
          <p:cNvPr id="7" name="그림 6" descr="삼엽충, 돌이(가) 표시된 사진&#10;&#10;자동 생성된 설명">
            <a:extLst>
              <a:ext uri="{FF2B5EF4-FFF2-40B4-BE49-F238E27FC236}">
                <a16:creationId xmlns:a16="http://schemas.microsoft.com/office/drawing/2014/main" id="{678DD6F3-F597-8A6F-40F6-5E0CE53F9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251" y="3009182"/>
            <a:ext cx="5061391" cy="5061391"/>
          </a:xfrm>
          <a:prstGeom prst="rect">
            <a:avLst/>
          </a:prstGeom>
        </p:spPr>
      </p:pic>
      <p:pic>
        <p:nvPicPr>
          <p:cNvPr id="48" name="그림 47" descr="밤하늘이(가) 표시된 사진&#10;&#10;자동 생성된 설명">
            <a:extLst>
              <a:ext uri="{FF2B5EF4-FFF2-40B4-BE49-F238E27FC236}">
                <a16:creationId xmlns:a16="http://schemas.microsoft.com/office/drawing/2014/main" id="{F0A45334-EF80-3EB0-5654-0EA63C2AB7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30" y="2345923"/>
            <a:ext cx="4615303" cy="6831863"/>
          </a:xfrm>
          <a:prstGeom prst="rect">
            <a:avLst/>
          </a:prstGeom>
        </p:spPr>
      </p:pic>
      <p:sp>
        <p:nvSpPr>
          <p:cNvPr id="10" name="Object 15">
            <a:extLst>
              <a:ext uri="{FF2B5EF4-FFF2-40B4-BE49-F238E27FC236}">
                <a16:creationId xmlns:a16="http://schemas.microsoft.com/office/drawing/2014/main" id="{BFC1BD2E-E9D1-56A6-8A9E-2D0C4014843E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지문일치 알고리즘</a:t>
            </a:r>
            <a:endParaRPr lang="en-US" altLang="ko-KR" i="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자유형 5">
            <a:extLst>
              <a:ext uri="{FF2B5EF4-FFF2-40B4-BE49-F238E27FC236}">
                <a16:creationId xmlns:a16="http://schemas.microsoft.com/office/drawing/2014/main" id="{941C6E4C-9F3A-B407-B1A3-6D9F5E1009BA}"/>
              </a:ext>
            </a:extLst>
          </p:cNvPr>
          <p:cNvSpPr/>
          <p:nvPr/>
        </p:nvSpPr>
        <p:spPr>
          <a:xfrm>
            <a:off x="1053548" y="5348020"/>
            <a:ext cx="2862469" cy="998167"/>
          </a:xfrm>
          <a:custGeom>
            <a:avLst/>
            <a:gdLst>
              <a:gd name="connsiteX0" fmla="*/ 0 w 3426403"/>
              <a:gd name="connsiteY0" fmla="*/ 78745 h 998167"/>
              <a:gd name="connsiteX1" fmla="*/ 2763078 w 3426403"/>
              <a:gd name="connsiteY1" fmla="*/ 58867 h 998167"/>
              <a:gd name="connsiteX2" fmla="*/ 3220278 w 3426403"/>
              <a:gd name="connsiteY2" fmla="*/ 734728 h 998167"/>
              <a:gd name="connsiteX3" fmla="*/ 0 w 3426403"/>
              <a:gd name="connsiteY3" fmla="*/ 993145 h 99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6403" h="998167">
                <a:moveTo>
                  <a:pt x="0" y="78745"/>
                </a:moveTo>
                <a:cubicBezTo>
                  <a:pt x="1113182" y="14141"/>
                  <a:pt x="2226365" y="-50463"/>
                  <a:pt x="2763078" y="58867"/>
                </a:cubicBezTo>
                <a:cubicBezTo>
                  <a:pt x="3299791" y="168197"/>
                  <a:pt x="3680791" y="579015"/>
                  <a:pt x="3220278" y="734728"/>
                </a:cubicBezTo>
                <a:cubicBezTo>
                  <a:pt x="2759765" y="890441"/>
                  <a:pt x="404191" y="1026275"/>
                  <a:pt x="0" y="993145"/>
                </a:cubicBezTo>
              </a:path>
            </a:pathLst>
          </a:custGeom>
          <a:noFill/>
          <a:ln w="793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CB9D331E-CA77-56F7-0D78-C4B1BCF5F37A}"/>
              </a:ext>
            </a:extLst>
          </p:cNvPr>
          <p:cNvSpPr/>
          <p:nvPr/>
        </p:nvSpPr>
        <p:spPr>
          <a:xfrm>
            <a:off x="2723322" y="5348020"/>
            <a:ext cx="1033669" cy="834119"/>
          </a:xfrm>
          <a:prstGeom prst="frame">
            <a:avLst/>
          </a:prstGeom>
          <a:solidFill>
            <a:srgbClr val="FF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78D327BE-483D-F7D4-A571-83F846648C2C}"/>
              </a:ext>
            </a:extLst>
          </p:cNvPr>
          <p:cNvSpPr/>
          <p:nvPr/>
        </p:nvSpPr>
        <p:spPr>
          <a:xfrm>
            <a:off x="8252070" y="5122817"/>
            <a:ext cx="1033669" cy="834119"/>
          </a:xfrm>
          <a:prstGeom prst="frame">
            <a:avLst/>
          </a:prstGeom>
          <a:solidFill>
            <a:srgbClr val="FF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74a2eb0-dd27-4a59-9492-2664ce928ecd" xsi:nil="true"/>
    <lcf76f155ced4ddcb4097134ff3c332f xmlns="33dd6e46-4f1d-483d-ba76-913f8a6f3dd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F4D03279D70764AA147C291A60DAB06" ma:contentTypeVersion="10" ma:contentTypeDescription="새 문서를 만듭니다." ma:contentTypeScope="" ma:versionID="306f9c6a7e4a459d3416550466b58eaa">
  <xsd:schema xmlns:xsd="http://www.w3.org/2001/XMLSchema" xmlns:xs="http://www.w3.org/2001/XMLSchema" xmlns:p="http://schemas.microsoft.com/office/2006/metadata/properties" xmlns:ns2="33dd6e46-4f1d-483d-ba76-913f8a6f3dd7" xmlns:ns3="c74a2eb0-dd27-4a59-9492-2664ce928ecd" targetNamespace="http://schemas.microsoft.com/office/2006/metadata/properties" ma:root="true" ma:fieldsID="d3974ab5e6325ead22790fcd676f72b9" ns2:_="" ns3:_="">
    <xsd:import namespace="33dd6e46-4f1d-483d-ba76-913f8a6f3dd7"/>
    <xsd:import namespace="c74a2eb0-dd27-4a59-9492-2664ce928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d6e46-4f1d-483d-ba76-913f8a6f3d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4a2eb0-dd27-4a59-9492-2664ce928ec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befcf50-3471-4f27-b69c-1088e2474e9a}" ma:internalName="TaxCatchAll" ma:showField="CatchAllData" ma:web="c74a2eb0-dd27-4a59-9492-2664ce928e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E0CEA5-220E-4737-9938-DF1893C8D0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A0C2CF-CA2C-4366-BD89-D8B2D65854F0}">
  <ds:schemaRefs>
    <ds:schemaRef ds:uri="http://schemas.microsoft.com/office/2006/metadata/properties"/>
    <ds:schemaRef ds:uri="http://schemas.microsoft.com/office/infopath/2007/PartnerControls"/>
    <ds:schemaRef ds:uri="c74a2eb0-dd27-4a59-9492-2664ce928ecd"/>
    <ds:schemaRef ds:uri="33dd6e46-4f1d-483d-ba76-913f8a6f3dd7"/>
  </ds:schemaRefs>
</ds:datastoreItem>
</file>

<file path=customXml/itemProps3.xml><?xml version="1.0" encoding="utf-8"?>
<ds:datastoreItem xmlns:ds="http://schemas.openxmlformats.org/officeDocument/2006/customXml" ds:itemID="{C219C2AC-7313-476D-9A1B-B9355CBFF4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dd6e46-4f1d-483d-ba76-913f8a6f3dd7"/>
    <ds:schemaRef ds:uri="c74a2eb0-dd27-4a59-9492-2664ce928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1187</Words>
  <Application>Microsoft Office PowerPoint</Application>
  <PresentationFormat>사용자 지정</PresentationFormat>
  <Paragraphs>159</Paragraphs>
  <Slides>15</Slides>
  <Notes>15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14319</cp:lastModifiedBy>
  <cp:revision>17</cp:revision>
  <dcterms:created xsi:type="dcterms:W3CDTF">2022-03-10T19:14:15Z</dcterms:created>
  <dcterms:modified xsi:type="dcterms:W3CDTF">2022-10-25T06:25:08Z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0x0101008F4D03279D70764AA147C291A60DAB06</vt:lpwstr>
  </property>
  <property fmtid="{D5CDD505-2E9C-101B-9397-08002B2CF9AE}" pid="3" name="MediaServiceImageTags">
    <vt:lpwstr/>
  </property>
</Properties>
</file>